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7"/>
  </p:notesMasterIdLst>
  <p:sldIdLst>
    <p:sldId id="256" r:id="rId2"/>
    <p:sldId id="260" r:id="rId3"/>
    <p:sldId id="286" r:id="rId4"/>
    <p:sldId id="287" r:id="rId5"/>
    <p:sldId id="301" r:id="rId6"/>
    <p:sldId id="266" r:id="rId7"/>
    <p:sldId id="297" r:id="rId8"/>
    <p:sldId id="296" r:id="rId9"/>
    <p:sldId id="283" r:id="rId10"/>
    <p:sldId id="299" r:id="rId11"/>
    <p:sldId id="282" r:id="rId12"/>
    <p:sldId id="293" r:id="rId13"/>
    <p:sldId id="294" r:id="rId14"/>
    <p:sldId id="278" r:id="rId15"/>
    <p:sldId id="30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ael Knigh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36" autoAdjust="0"/>
  </p:normalViewPr>
  <p:slideViewPr>
    <p:cSldViewPr snapToGrid="0" snapToObjects="1">
      <p:cViewPr>
        <p:scale>
          <a:sx n="100" d="100"/>
          <a:sy n="100" d="100"/>
        </p:scale>
        <p:origin x="-504"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54B90-6994-5E45-816D-8F049325819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28B5E9B-C491-5947-BB60-D0EE0B2AF448}">
      <dgm:prSet/>
      <dgm:spPr/>
      <dgm:t>
        <a:bodyPr/>
        <a:lstStyle/>
        <a:p>
          <a:pPr rtl="0"/>
          <a:r>
            <a:rPr lang="en-US" baseline="0" dirty="0" smtClean="0">
              <a:solidFill>
                <a:srgbClr val="FFF4CA"/>
              </a:solidFill>
              <a:latin typeface="Calibri"/>
              <a:cs typeface="Calibri"/>
            </a:rPr>
            <a:t>1. EDUCATION AND CAPACITY-BUILDING: Legal education, creation of a coordinating committee, election of paralegals/community mobilizers.</a:t>
          </a:r>
          <a:endParaRPr lang="en-US" dirty="0">
            <a:solidFill>
              <a:srgbClr val="FFF4CA"/>
            </a:solidFill>
            <a:latin typeface="Calibri"/>
            <a:cs typeface="Calibri"/>
          </a:endParaRPr>
        </a:p>
      </dgm:t>
    </dgm:pt>
    <dgm:pt modelId="{1BFE891B-4F07-014A-B2E2-90D7B8238F35}" type="parTrans" cxnId="{D911F9F0-E83C-164A-A946-FD3E347D1241}">
      <dgm:prSet/>
      <dgm:spPr/>
      <dgm:t>
        <a:bodyPr/>
        <a:lstStyle/>
        <a:p>
          <a:endParaRPr lang="en-US"/>
        </a:p>
      </dgm:t>
    </dgm:pt>
    <dgm:pt modelId="{763FA972-6C37-8849-BC90-ECA5C2A6CE94}" type="sibTrans" cxnId="{D911F9F0-E83C-164A-A946-FD3E347D1241}">
      <dgm:prSet/>
      <dgm:spPr/>
      <dgm:t>
        <a:bodyPr/>
        <a:lstStyle/>
        <a:p>
          <a:endParaRPr lang="en-US"/>
        </a:p>
      </dgm:t>
    </dgm:pt>
    <dgm:pt modelId="{40106936-DA9E-C34F-8312-C65C574704BC}">
      <dgm:prSet/>
      <dgm:spPr/>
      <dgm:t>
        <a:bodyPr/>
        <a:lstStyle/>
        <a:p>
          <a:pPr rtl="0"/>
          <a:r>
            <a:rPr lang="en-US" baseline="0" dirty="0" smtClean="0">
              <a:solidFill>
                <a:srgbClr val="FFF4CA"/>
              </a:solidFill>
              <a:latin typeface="Calibri"/>
              <a:cs typeface="Calibri"/>
            </a:rPr>
            <a:t>2. BOUNDARY HARMONIZATION: Map-making, negotiation with neighbors,  boundary demarcation and documentation (GPS/formal survey, planting boundary trees, signing MOUs).</a:t>
          </a:r>
          <a:endParaRPr lang="en-US" dirty="0">
            <a:solidFill>
              <a:srgbClr val="FFF4CA"/>
            </a:solidFill>
            <a:latin typeface="Calibri"/>
            <a:cs typeface="Calibri"/>
          </a:endParaRPr>
        </a:p>
      </dgm:t>
    </dgm:pt>
    <dgm:pt modelId="{FA16CA2F-7F4B-2247-BA0D-29CE4079CF22}" type="parTrans" cxnId="{8F37FCF8-8F5E-404C-A1B1-8AB6A5D9BE31}">
      <dgm:prSet/>
      <dgm:spPr/>
      <dgm:t>
        <a:bodyPr/>
        <a:lstStyle/>
        <a:p>
          <a:endParaRPr lang="en-US"/>
        </a:p>
      </dgm:t>
    </dgm:pt>
    <dgm:pt modelId="{57B8E0AC-D06B-2147-8080-45F78FECDC5E}" type="sibTrans" cxnId="{8F37FCF8-8F5E-404C-A1B1-8AB6A5D9BE31}">
      <dgm:prSet/>
      <dgm:spPr/>
      <dgm:t>
        <a:bodyPr/>
        <a:lstStyle/>
        <a:p>
          <a:endParaRPr lang="en-US"/>
        </a:p>
      </dgm:t>
    </dgm:pt>
    <dgm:pt modelId="{C2B79BA6-B67E-1344-A4D7-5A219927683B}">
      <dgm:prSet/>
      <dgm:spPr/>
      <dgm:t>
        <a:bodyPr/>
        <a:lstStyle/>
        <a:p>
          <a:pPr rtl="0"/>
          <a:r>
            <a:rPr lang="en-US" baseline="0" dirty="0" smtClean="0">
              <a:solidFill>
                <a:schemeClr val="accent2">
                  <a:lumMod val="60000"/>
                  <a:lumOff val="40000"/>
                </a:schemeClr>
              </a:solidFill>
              <a:latin typeface="Calibri"/>
              <a:cs typeface="Calibri"/>
            </a:rPr>
            <a:t>3.BY-LAWS DRAFTING: Cataloguing, discussing and adopting rules for community land and natural resources management.</a:t>
          </a:r>
          <a:endParaRPr lang="en-US" dirty="0">
            <a:solidFill>
              <a:schemeClr val="accent2">
                <a:lumMod val="60000"/>
                <a:lumOff val="40000"/>
              </a:schemeClr>
            </a:solidFill>
            <a:latin typeface="Calibri"/>
            <a:cs typeface="Calibri"/>
          </a:endParaRPr>
        </a:p>
      </dgm:t>
    </dgm:pt>
    <dgm:pt modelId="{08294C6C-43C3-2F4A-B32B-1C379CCCB192}" type="parTrans" cxnId="{B313DA5C-37F9-9A44-9F8E-9BB4C8ADEB65}">
      <dgm:prSet/>
      <dgm:spPr/>
      <dgm:t>
        <a:bodyPr/>
        <a:lstStyle/>
        <a:p>
          <a:endParaRPr lang="en-US"/>
        </a:p>
      </dgm:t>
    </dgm:pt>
    <dgm:pt modelId="{1D9701AA-05BF-0D42-AADC-9635BEBBC850}" type="sibTrans" cxnId="{B313DA5C-37F9-9A44-9F8E-9BB4C8ADEB65}">
      <dgm:prSet/>
      <dgm:spPr/>
      <dgm:t>
        <a:bodyPr/>
        <a:lstStyle/>
        <a:p>
          <a:endParaRPr lang="en-US"/>
        </a:p>
      </dgm:t>
    </dgm:pt>
    <dgm:pt modelId="{D9088DFE-0C68-8F4E-A4D7-71BDFBA479AC}">
      <dgm:prSet/>
      <dgm:spPr/>
      <dgm:t>
        <a:bodyPr/>
        <a:lstStyle/>
        <a:p>
          <a:pPr rtl="0"/>
          <a:r>
            <a:rPr lang="en-US" baseline="0" dirty="0" smtClean="0">
              <a:solidFill>
                <a:srgbClr val="FFF4CA"/>
              </a:solidFill>
              <a:latin typeface="Calibri"/>
              <a:cs typeface="Calibri"/>
            </a:rPr>
            <a:t>4. CREATION OF A DIVERSE GOVERNING BODY: Electing a permanent governing body to manage community lands and natural resources.</a:t>
          </a:r>
          <a:endParaRPr lang="en-US" dirty="0">
            <a:solidFill>
              <a:srgbClr val="FFF4CA"/>
            </a:solidFill>
            <a:latin typeface="Calibri"/>
            <a:cs typeface="Calibri"/>
          </a:endParaRPr>
        </a:p>
      </dgm:t>
    </dgm:pt>
    <dgm:pt modelId="{5DFE73A1-F9FD-6C48-AF08-6E36957D5DD1}" type="parTrans" cxnId="{B7E295B1-F466-FF48-8007-0C8F96ED9E30}">
      <dgm:prSet/>
      <dgm:spPr/>
      <dgm:t>
        <a:bodyPr/>
        <a:lstStyle/>
        <a:p>
          <a:endParaRPr lang="en-US"/>
        </a:p>
      </dgm:t>
    </dgm:pt>
    <dgm:pt modelId="{BCC40DD4-9FD9-F742-AB36-9FD895F25301}" type="sibTrans" cxnId="{B7E295B1-F466-FF48-8007-0C8F96ED9E30}">
      <dgm:prSet/>
      <dgm:spPr/>
      <dgm:t>
        <a:bodyPr/>
        <a:lstStyle/>
        <a:p>
          <a:endParaRPr lang="en-US"/>
        </a:p>
      </dgm:t>
    </dgm:pt>
    <dgm:pt modelId="{D0806CA1-F5BF-0D49-9F91-275FE7920108}">
      <dgm:prSet/>
      <dgm:spPr/>
      <dgm:t>
        <a:bodyPr/>
        <a:lstStyle/>
        <a:p>
          <a:pPr rtl="0"/>
          <a:r>
            <a:rPr lang="en-US" baseline="0" dirty="0" smtClean="0">
              <a:solidFill>
                <a:srgbClr val="FFF4CA"/>
              </a:solidFill>
              <a:latin typeface="Calibri"/>
              <a:cs typeface="Calibri"/>
            </a:rPr>
            <a:t>5. FORMAL APPLICATION: Following the necessary administrative procedures set out in the national land law and regulations.</a:t>
          </a:r>
          <a:endParaRPr lang="en-US" dirty="0">
            <a:solidFill>
              <a:srgbClr val="FFF4CA"/>
            </a:solidFill>
            <a:latin typeface="Calibri"/>
            <a:cs typeface="Calibri"/>
          </a:endParaRPr>
        </a:p>
      </dgm:t>
    </dgm:pt>
    <dgm:pt modelId="{AEA25A08-FB8F-EE44-8C7F-AB15C64A7923}" type="parTrans" cxnId="{8BF881DD-22FC-C14F-B7E1-CEE6248B2AF3}">
      <dgm:prSet/>
      <dgm:spPr/>
      <dgm:t>
        <a:bodyPr/>
        <a:lstStyle/>
        <a:p>
          <a:endParaRPr lang="en-US"/>
        </a:p>
      </dgm:t>
    </dgm:pt>
    <dgm:pt modelId="{29B2AA29-6BE3-8E47-898D-CE52615B5CB4}" type="sibTrans" cxnId="{8BF881DD-22FC-C14F-B7E1-CEE6248B2AF3}">
      <dgm:prSet/>
      <dgm:spPr/>
      <dgm:t>
        <a:bodyPr/>
        <a:lstStyle/>
        <a:p>
          <a:endParaRPr lang="en-US"/>
        </a:p>
      </dgm:t>
    </dgm:pt>
    <dgm:pt modelId="{6E725B2A-EA8C-774E-831C-51258BDD603A}" type="pres">
      <dgm:prSet presAssocID="{03E54B90-6994-5E45-816D-8F0493258193}" presName="linear" presStyleCnt="0">
        <dgm:presLayoutVars>
          <dgm:animLvl val="lvl"/>
          <dgm:resizeHandles val="exact"/>
        </dgm:presLayoutVars>
      </dgm:prSet>
      <dgm:spPr/>
      <dgm:t>
        <a:bodyPr/>
        <a:lstStyle/>
        <a:p>
          <a:endParaRPr lang="en-US"/>
        </a:p>
      </dgm:t>
    </dgm:pt>
    <dgm:pt modelId="{768759AA-A065-F040-9A50-3760D4F9A472}" type="pres">
      <dgm:prSet presAssocID="{E28B5E9B-C491-5947-BB60-D0EE0B2AF448}" presName="parentText" presStyleLbl="node1" presStyleIdx="0" presStyleCnt="5">
        <dgm:presLayoutVars>
          <dgm:chMax val="0"/>
          <dgm:bulletEnabled val="1"/>
        </dgm:presLayoutVars>
      </dgm:prSet>
      <dgm:spPr/>
      <dgm:t>
        <a:bodyPr/>
        <a:lstStyle/>
        <a:p>
          <a:endParaRPr lang="en-US"/>
        </a:p>
      </dgm:t>
    </dgm:pt>
    <dgm:pt modelId="{D8C9FD48-788E-344E-8AC0-97FCE0617D5B}" type="pres">
      <dgm:prSet presAssocID="{763FA972-6C37-8849-BC90-ECA5C2A6CE94}" presName="spacer" presStyleCnt="0"/>
      <dgm:spPr/>
    </dgm:pt>
    <dgm:pt modelId="{ACE18F03-90D4-6741-B744-E9409C392164}" type="pres">
      <dgm:prSet presAssocID="{40106936-DA9E-C34F-8312-C65C574704BC}" presName="parentText" presStyleLbl="node1" presStyleIdx="1" presStyleCnt="5">
        <dgm:presLayoutVars>
          <dgm:chMax val="0"/>
          <dgm:bulletEnabled val="1"/>
        </dgm:presLayoutVars>
      </dgm:prSet>
      <dgm:spPr/>
      <dgm:t>
        <a:bodyPr/>
        <a:lstStyle/>
        <a:p>
          <a:endParaRPr lang="en-US"/>
        </a:p>
      </dgm:t>
    </dgm:pt>
    <dgm:pt modelId="{89B46B82-FB5D-994B-875D-186CF9067F6A}" type="pres">
      <dgm:prSet presAssocID="{57B8E0AC-D06B-2147-8080-45F78FECDC5E}" presName="spacer" presStyleCnt="0"/>
      <dgm:spPr/>
    </dgm:pt>
    <dgm:pt modelId="{ABD4AEDC-2092-9E49-ABFC-2D7823018DF5}" type="pres">
      <dgm:prSet presAssocID="{C2B79BA6-B67E-1344-A4D7-5A219927683B}" presName="parentText" presStyleLbl="node1" presStyleIdx="2" presStyleCnt="5">
        <dgm:presLayoutVars>
          <dgm:chMax val="0"/>
          <dgm:bulletEnabled val="1"/>
        </dgm:presLayoutVars>
      </dgm:prSet>
      <dgm:spPr/>
      <dgm:t>
        <a:bodyPr/>
        <a:lstStyle/>
        <a:p>
          <a:endParaRPr lang="en-US"/>
        </a:p>
      </dgm:t>
    </dgm:pt>
    <dgm:pt modelId="{2E109327-8F3A-6C49-8831-2BCA5C4CC0B1}" type="pres">
      <dgm:prSet presAssocID="{1D9701AA-05BF-0D42-AADC-9635BEBBC850}" presName="spacer" presStyleCnt="0"/>
      <dgm:spPr/>
    </dgm:pt>
    <dgm:pt modelId="{E7A06167-B3F3-6443-9A73-CCC223B4D44E}" type="pres">
      <dgm:prSet presAssocID="{D9088DFE-0C68-8F4E-A4D7-71BDFBA479AC}" presName="parentText" presStyleLbl="node1" presStyleIdx="3" presStyleCnt="5">
        <dgm:presLayoutVars>
          <dgm:chMax val="0"/>
          <dgm:bulletEnabled val="1"/>
        </dgm:presLayoutVars>
      </dgm:prSet>
      <dgm:spPr/>
      <dgm:t>
        <a:bodyPr/>
        <a:lstStyle/>
        <a:p>
          <a:endParaRPr lang="en-US"/>
        </a:p>
      </dgm:t>
    </dgm:pt>
    <dgm:pt modelId="{B55FCC0F-61A1-7F41-8A8E-5848A521BDDA}" type="pres">
      <dgm:prSet presAssocID="{BCC40DD4-9FD9-F742-AB36-9FD895F25301}" presName="spacer" presStyleCnt="0"/>
      <dgm:spPr/>
    </dgm:pt>
    <dgm:pt modelId="{9A48B1F4-4562-D94D-8E16-C4D096B6158F}" type="pres">
      <dgm:prSet presAssocID="{D0806CA1-F5BF-0D49-9F91-275FE7920108}" presName="parentText" presStyleLbl="node1" presStyleIdx="4" presStyleCnt="5">
        <dgm:presLayoutVars>
          <dgm:chMax val="0"/>
          <dgm:bulletEnabled val="1"/>
        </dgm:presLayoutVars>
      </dgm:prSet>
      <dgm:spPr/>
      <dgm:t>
        <a:bodyPr/>
        <a:lstStyle/>
        <a:p>
          <a:endParaRPr lang="en-US"/>
        </a:p>
      </dgm:t>
    </dgm:pt>
  </dgm:ptLst>
  <dgm:cxnLst>
    <dgm:cxn modelId="{B7E295B1-F466-FF48-8007-0C8F96ED9E30}" srcId="{03E54B90-6994-5E45-816D-8F0493258193}" destId="{D9088DFE-0C68-8F4E-A4D7-71BDFBA479AC}" srcOrd="3" destOrd="0" parTransId="{5DFE73A1-F9FD-6C48-AF08-6E36957D5DD1}" sibTransId="{BCC40DD4-9FD9-F742-AB36-9FD895F25301}"/>
    <dgm:cxn modelId="{D911F9F0-E83C-164A-A946-FD3E347D1241}" srcId="{03E54B90-6994-5E45-816D-8F0493258193}" destId="{E28B5E9B-C491-5947-BB60-D0EE0B2AF448}" srcOrd="0" destOrd="0" parTransId="{1BFE891B-4F07-014A-B2E2-90D7B8238F35}" sibTransId="{763FA972-6C37-8849-BC90-ECA5C2A6CE94}"/>
    <dgm:cxn modelId="{90C5F053-DFDA-4B45-9D64-380A744F9B8B}" type="presOf" srcId="{40106936-DA9E-C34F-8312-C65C574704BC}" destId="{ACE18F03-90D4-6741-B744-E9409C392164}" srcOrd="0" destOrd="0" presId="urn:microsoft.com/office/officeart/2005/8/layout/vList2"/>
    <dgm:cxn modelId="{8BF881DD-22FC-C14F-B7E1-CEE6248B2AF3}" srcId="{03E54B90-6994-5E45-816D-8F0493258193}" destId="{D0806CA1-F5BF-0D49-9F91-275FE7920108}" srcOrd="4" destOrd="0" parTransId="{AEA25A08-FB8F-EE44-8C7F-AB15C64A7923}" sibTransId="{29B2AA29-6BE3-8E47-898D-CE52615B5CB4}"/>
    <dgm:cxn modelId="{F92C2A70-FBFA-2D46-9731-BF91DCC75178}" type="presOf" srcId="{D9088DFE-0C68-8F4E-A4D7-71BDFBA479AC}" destId="{E7A06167-B3F3-6443-9A73-CCC223B4D44E}" srcOrd="0" destOrd="0" presId="urn:microsoft.com/office/officeart/2005/8/layout/vList2"/>
    <dgm:cxn modelId="{B313DA5C-37F9-9A44-9F8E-9BB4C8ADEB65}" srcId="{03E54B90-6994-5E45-816D-8F0493258193}" destId="{C2B79BA6-B67E-1344-A4D7-5A219927683B}" srcOrd="2" destOrd="0" parTransId="{08294C6C-43C3-2F4A-B32B-1C379CCCB192}" sibTransId="{1D9701AA-05BF-0D42-AADC-9635BEBBC850}"/>
    <dgm:cxn modelId="{8F37FCF8-8F5E-404C-A1B1-8AB6A5D9BE31}" srcId="{03E54B90-6994-5E45-816D-8F0493258193}" destId="{40106936-DA9E-C34F-8312-C65C574704BC}" srcOrd="1" destOrd="0" parTransId="{FA16CA2F-7F4B-2247-BA0D-29CE4079CF22}" sibTransId="{57B8E0AC-D06B-2147-8080-45F78FECDC5E}"/>
    <dgm:cxn modelId="{A4AA0269-F495-4B47-86F9-9D9ED1CCF8DB}" type="presOf" srcId="{D0806CA1-F5BF-0D49-9F91-275FE7920108}" destId="{9A48B1F4-4562-D94D-8E16-C4D096B6158F}" srcOrd="0" destOrd="0" presId="urn:microsoft.com/office/officeart/2005/8/layout/vList2"/>
    <dgm:cxn modelId="{5B3F3080-6DFA-9442-9B13-87A0EDF0CBDA}" type="presOf" srcId="{E28B5E9B-C491-5947-BB60-D0EE0B2AF448}" destId="{768759AA-A065-F040-9A50-3760D4F9A472}" srcOrd="0" destOrd="0" presId="urn:microsoft.com/office/officeart/2005/8/layout/vList2"/>
    <dgm:cxn modelId="{10DFA64B-F1B3-D84D-8FCA-F1507EF90563}" type="presOf" srcId="{C2B79BA6-B67E-1344-A4D7-5A219927683B}" destId="{ABD4AEDC-2092-9E49-ABFC-2D7823018DF5}" srcOrd="0" destOrd="0" presId="urn:microsoft.com/office/officeart/2005/8/layout/vList2"/>
    <dgm:cxn modelId="{ABB4F3B3-1416-4B44-8EEE-AF90CF3FB3CF}" type="presOf" srcId="{03E54B90-6994-5E45-816D-8F0493258193}" destId="{6E725B2A-EA8C-774E-831C-51258BDD603A}" srcOrd="0" destOrd="0" presId="urn:microsoft.com/office/officeart/2005/8/layout/vList2"/>
    <dgm:cxn modelId="{530ABBFD-1ECC-A842-99F2-AA3ADE3109C2}" type="presParOf" srcId="{6E725B2A-EA8C-774E-831C-51258BDD603A}" destId="{768759AA-A065-F040-9A50-3760D4F9A472}" srcOrd="0" destOrd="0" presId="urn:microsoft.com/office/officeart/2005/8/layout/vList2"/>
    <dgm:cxn modelId="{874AB0CA-07B6-C244-B558-26A5F1EFFAC6}" type="presParOf" srcId="{6E725B2A-EA8C-774E-831C-51258BDD603A}" destId="{D8C9FD48-788E-344E-8AC0-97FCE0617D5B}" srcOrd="1" destOrd="0" presId="urn:microsoft.com/office/officeart/2005/8/layout/vList2"/>
    <dgm:cxn modelId="{A9A231A1-7FDD-5D49-AE7A-BDC779A9E76A}" type="presParOf" srcId="{6E725B2A-EA8C-774E-831C-51258BDD603A}" destId="{ACE18F03-90D4-6741-B744-E9409C392164}" srcOrd="2" destOrd="0" presId="urn:microsoft.com/office/officeart/2005/8/layout/vList2"/>
    <dgm:cxn modelId="{DF11F10D-C218-DE44-9E45-DD5900F774DB}" type="presParOf" srcId="{6E725B2A-EA8C-774E-831C-51258BDD603A}" destId="{89B46B82-FB5D-994B-875D-186CF9067F6A}" srcOrd="3" destOrd="0" presId="urn:microsoft.com/office/officeart/2005/8/layout/vList2"/>
    <dgm:cxn modelId="{10BC32DE-D812-A549-851E-BB8F67F75A7E}" type="presParOf" srcId="{6E725B2A-EA8C-774E-831C-51258BDD603A}" destId="{ABD4AEDC-2092-9E49-ABFC-2D7823018DF5}" srcOrd="4" destOrd="0" presId="urn:microsoft.com/office/officeart/2005/8/layout/vList2"/>
    <dgm:cxn modelId="{62C11D55-BF52-6946-AE98-DEAEDB14026D}" type="presParOf" srcId="{6E725B2A-EA8C-774E-831C-51258BDD603A}" destId="{2E109327-8F3A-6C49-8831-2BCA5C4CC0B1}" srcOrd="5" destOrd="0" presId="urn:microsoft.com/office/officeart/2005/8/layout/vList2"/>
    <dgm:cxn modelId="{65C97078-8FBB-3F43-938A-20CA48B13F65}" type="presParOf" srcId="{6E725B2A-EA8C-774E-831C-51258BDD603A}" destId="{E7A06167-B3F3-6443-9A73-CCC223B4D44E}" srcOrd="6" destOrd="0" presId="urn:microsoft.com/office/officeart/2005/8/layout/vList2"/>
    <dgm:cxn modelId="{5AB7692E-DB01-F84E-AA1A-151635C1AFE3}" type="presParOf" srcId="{6E725B2A-EA8C-774E-831C-51258BDD603A}" destId="{B55FCC0F-61A1-7F41-8A8E-5848A521BDDA}" srcOrd="7" destOrd="0" presId="urn:microsoft.com/office/officeart/2005/8/layout/vList2"/>
    <dgm:cxn modelId="{03155B8C-77E6-DE4C-9887-EAFA3431575C}" type="presParOf" srcId="{6E725B2A-EA8C-774E-831C-51258BDD603A}" destId="{9A48B1F4-4562-D94D-8E16-C4D096B6158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759AA-A065-F040-9A50-3760D4F9A472}">
      <dsp:nvSpPr>
        <dsp:cNvPr id="0" name=""/>
        <dsp:cNvSpPr/>
      </dsp:nvSpPr>
      <dsp:spPr>
        <a:xfrm>
          <a:off x="0" y="244397"/>
          <a:ext cx="5568114" cy="93483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baseline="0" dirty="0" smtClean="0">
              <a:solidFill>
                <a:srgbClr val="FFF4CA"/>
              </a:solidFill>
              <a:latin typeface="Calibri"/>
              <a:cs typeface="Calibri"/>
            </a:rPr>
            <a:t>1. EDUCATION AND CAPACITY-BUILDING: Legal education, creation of a coordinating committee, election of paralegals/community mobilizers.</a:t>
          </a:r>
          <a:endParaRPr lang="en-US" sz="1700" kern="1200" dirty="0">
            <a:solidFill>
              <a:srgbClr val="FFF4CA"/>
            </a:solidFill>
            <a:latin typeface="Calibri"/>
            <a:cs typeface="Calibri"/>
          </a:endParaRPr>
        </a:p>
      </dsp:txBody>
      <dsp:txXfrm>
        <a:off x="45635" y="290032"/>
        <a:ext cx="5476844" cy="843560"/>
      </dsp:txXfrm>
    </dsp:sp>
    <dsp:sp modelId="{ACE18F03-90D4-6741-B744-E9409C392164}">
      <dsp:nvSpPr>
        <dsp:cNvPr id="0" name=""/>
        <dsp:cNvSpPr/>
      </dsp:nvSpPr>
      <dsp:spPr>
        <a:xfrm>
          <a:off x="0" y="1228187"/>
          <a:ext cx="5568114" cy="93483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baseline="0" dirty="0" smtClean="0">
              <a:solidFill>
                <a:srgbClr val="FFF4CA"/>
              </a:solidFill>
              <a:latin typeface="Calibri"/>
              <a:cs typeface="Calibri"/>
            </a:rPr>
            <a:t>2. BOUNDARY HARMONIZATION: Map-making, negotiation with neighbors,  boundary demarcation and documentation (GPS/formal survey, planting boundary trees, signing MOUs).</a:t>
          </a:r>
          <a:endParaRPr lang="en-US" sz="1700" kern="1200" dirty="0">
            <a:solidFill>
              <a:srgbClr val="FFF4CA"/>
            </a:solidFill>
            <a:latin typeface="Calibri"/>
            <a:cs typeface="Calibri"/>
          </a:endParaRPr>
        </a:p>
      </dsp:txBody>
      <dsp:txXfrm>
        <a:off x="45635" y="1273822"/>
        <a:ext cx="5476844" cy="843560"/>
      </dsp:txXfrm>
    </dsp:sp>
    <dsp:sp modelId="{ABD4AEDC-2092-9E49-ABFC-2D7823018DF5}">
      <dsp:nvSpPr>
        <dsp:cNvPr id="0" name=""/>
        <dsp:cNvSpPr/>
      </dsp:nvSpPr>
      <dsp:spPr>
        <a:xfrm>
          <a:off x="0" y="2211978"/>
          <a:ext cx="5568114" cy="93483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baseline="0" dirty="0" smtClean="0">
              <a:solidFill>
                <a:schemeClr val="accent2">
                  <a:lumMod val="60000"/>
                  <a:lumOff val="40000"/>
                </a:schemeClr>
              </a:solidFill>
              <a:latin typeface="Calibri"/>
              <a:cs typeface="Calibri"/>
            </a:rPr>
            <a:t>3.BY-LAWS DRAFTING: Cataloguing, discussing and adopting rules for community land and natural resources management.</a:t>
          </a:r>
          <a:endParaRPr lang="en-US" sz="1700" kern="1200" dirty="0">
            <a:solidFill>
              <a:schemeClr val="accent2">
                <a:lumMod val="60000"/>
                <a:lumOff val="40000"/>
              </a:schemeClr>
            </a:solidFill>
            <a:latin typeface="Calibri"/>
            <a:cs typeface="Calibri"/>
          </a:endParaRPr>
        </a:p>
      </dsp:txBody>
      <dsp:txXfrm>
        <a:off x="45635" y="2257613"/>
        <a:ext cx="5476844" cy="843560"/>
      </dsp:txXfrm>
    </dsp:sp>
    <dsp:sp modelId="{E7A06167-B3F3-6443-9A73-CCC223B4D44E}">
      <dsp:nvSpPr>
        <dsp:cNvPr id="0" name=""/>
        <dsp:cNvSpPr/>
      </dsp:nvSpPr>
      <dsp:spPr>
        <a:xfrm>
          <a:off x="0" y="3195768"/>
          <a:ext cx="5568114" cy="93483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baseline="0" dirty="0" smtClean="0">
              <a:solidFill>
                <a:srgbClr val="FFF4CA"/>
              </a:solidFill>
              <a:latin typeface="Calibri"/>
              <a:cs typeface="Calibri"/>
            </a:rPr>
            <a:t>4. CREATION OF A DIVERSE GOVERNING BODY: Electing a permanent governing body to manage community lands and natural resources.</a:t>
          </a:r>
          <a:endParaRPr lang="en-US" sz="1700" kern="1200" dirty="0">
            <a:solidFill>
              <a:srgbClr val="FFF4CA"/>
            </a:solidFill>
            <a:latin typeface="Calibri"/>
            <a:cs typeface="Calibri"/>
          </a:endParaRPr>
        </a:p>
      </dsp:txBody>
      <dsp:txXfrm>
        <a:off x="45635" y="3241403"/>
        <a:ext cx="5476844" cy="843560"/>
      </dsp:txXfrm>
    </dsp:sp>
    <dsp:sp modelId="{9A48B1F4-4562-D94D-8E16-C4D096B6158F}">
      <dsp:nvSpPr>
        <dsp:cNvPr id="0" name=""/>
        <dsp:cNvSpPr/>
      </dsp:nvSpPr>
      <dsp:spPr>
        <a:xfrm>
          <a:off x="0" y="4179558"/>
          <a:ext cx="5568114" cy="93483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baseline="0" dirty="0" smtClean="0">
              <a:solidFill>
                <a:srgbClr val="FFF4CA"/>
              </a:solidFill>
              <a:latin typeface="Calibri"/>
              <a:cs typeface="Calibri"/>
            </a:rPr>
            <a:t>5. FORMAL APPLICATION: Following the necessary administrative procedures set out in the national land law and regulations.</a:t>
          </a:r>
          <a:endParaRPr lang="en-US" sz="1700" kern="1200" dirty="0">
            <a:solidFill>
              <a:srgbClr val="FFF4CA"/>
            </a:solidFill>
            <a:latin typeface="Calibri"/>
            <a:cs typeface="Calibri"/>
          </a:endParaRPr>
        </a:p>
      </dsp:txBody>
      <dsp:txXfrm>
        <a:off x="45635" y="4225193"/>
        <a:ext cx="5476844" cy="843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62FEA-BE64-A048-9ADF-28BB7EB4A70D}" type="datetimeFigureOut">
              <a:rPr lang="en-US" smtClean="0"/>
              <a:t>8/15/2013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CA5B1-85D9-EC49-83EE-D0352EB0A136}" type="slidenum">
              <a:rPr lang="en-US" smtClean="0"/>
              <a:t>‹#›</a:t>
            </a:fld>
            <a:endParaRPr lang="en-US"/>
          </a:p>
        </p:txBody>
      </p:sp>
    </p:spTree>
    <p:extLst>
      <p:ext uri="{BB962C8B-B14F-4D97-AF65-F5344CB8AC3E}">
        <p14:creationId xmlns:p14="http://schemas.microsoft.com/office/powerpoint/2010/main" val="21546534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1</a:t>
            </a:fld>
            <a:endParaRPr lang="en-US"/>
          </a:p>
        </p:txBody>
      </p:sp>
    </p:spTree>
    <p:extLst>
      <p:ext uri="{BB962C8B-B14F-4D97-AF65-F5344CB8AC3E}">
        <p14:creationId xmlns:p14="http://schemas.microsoft.com/office/powerpoint/2010/main" val="287982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11</a:t>
            </a:fld>
            <a:endParaRPr lang="en-US"/>
          </a:p>
        </p:txBody>
      </p:sp>
    </p:spTree>
    <p:extLst>
      <p:ext uri="{BB962C8B-B14F-4D97-AF65-F5344CB8AC3E}">
        <p14:creationId xmlns:p14="http://schemas.microsoft.com/office/powerpoint/2010/main" val="301672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12</a:t>
            </a:fld>
            <a:endParaRPr lang="en-US"/>
          </a:p>
        </p:txBody>
      </p:sp>
    </p:spTree>
    <p:extLst>
      <p:ext uri="{BB962C8B-B14F-4D97-AF65-F5344CB8AC3E}">
        <p14:creationId xmlns:p14="http://schemas.microsoft.com/office/powerpoint/2010/main" val="403008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14</a:t>
            </a:fld>
            <a:endParaRPr lang="en-US"/>
          </a:p>
        </p:txBody>
      </p:sp>
    </p:spTree>
    <p:extLst>
      <p:ext uri="{BB962C8B-B14F-4D97-AF65-F5344CB8AC3E}">
        <p14:creationId xmlns:p14="http://schemas.microsoft.com/office/powerpoint/2010/main" val="373741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2</a:t>
            </a:fld>
            <a:endParaRPr lang="en-US"/>
          </a:p>
        </p:txBody>
      </p:sp>
    </p:spTree>
    <p:extLst>
      <p:ext uri="{BB962C8B-B14F-4D97-AF65-F5344CB8AC3E}">
        <p14:creationId xmlns:p14="http://schemas.microsoft.com/office/powerpoint/2010/main" val="335391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4</a:t>
            </a:fld>
            <a:endParaRPr lang="en-US"/>
          </a:p>
        </p:txBody>
      </p:sp>
    </p:spTree>
    <p:extLst>
      <p:ext uri="{BB962C8B-B14F-4D97-AF65-F5344CB8AC3E}">
        <p14:creationId xmlns:p14="http://schemas.microsoft.com/office/powerpoint/2010/main" val="413482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5</a:t>
            </a:fld>
            <a:endParaRPr lang="en-US"/>
          </a:p>
        </p:txBody>
      </p:sp>
    </p:spTree>
    <p:extLst>
      <p:ext uri="{BB962C8B-B14F-4D97-AF65-F5344CB8AC3E}">
        <p14:creationId xmlns:p14="http://schemas.microsoft.com/office/powerpoint/2010/main" val="273115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indent="0">
              <a:buFont typeface="Arial"/>
              <a:buNone/>
            </a:pPr>
            <a:endParaRPr lang="en-US" sz="1600" kern="1200" dirty="0" smtClean="0">
              <a:solidFill>
                <a:schemeClr val="tx1"/>
              </a:solidFill>
              <a:effectLst/>
              <a:latin typeface="+mn-lt"/>
              <a:ea typeface="+mn-ea"/>
              <a:cs typeface="+mn-cs"/>
            </a:endParaRPr>
          </a:p>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D601-21A6-8142-96D3-47F34429DF15}"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7</a:t>
            </a:fld>
            <a:endParaRPr lang="en-US"/>
          </a:p>
        </p:txBody>
      </p:sp>
    </p:spTree>
    <p:extLst>
      <p:ext uri="{BB962C8B-B14F-4D97-AF65-F5344CB8AC3E}">
        <p14:creationId xmlns:p14="http://schemas.microsoft.com/office/powerpoint/2010/main" val="47346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accent2">
                  <a:lumMod val="20000"/>
                  <a:lumOff val="8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accent2">
                  <a:lumMod val="20000"/>
                  <a:lumOff val="80000"/>
                </a:schemeClr>
              </a:solidFill>
            </a:endParaRP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chemeClr val="accent2">
                  <a:lumMod val="20000"/>
                  <a:lumOff val="80000"/>
                </a:schemeClr>
              </a:solidFill>
            </a:endParaRPr>
          </a:p>
        </p:txBody>
      </p:sp>
      <p:sp>
        <p:nvSpPr>
          <p:cNvPr id="4" name="Slide Number Placeholder 3"/>
          <p:cNvSpPr>
            <a:spLocks noGrp="1"/>
          </p:cNvSpPr>
          <p:nvPr>
            <p:ph type="sldNum" sz="quarter" idx="10"/>
          </p:nvPr>
        </p:nvSpPr>
        <p:spPr/>
        <p:txBody>
          <a:bodyPr/>
          <a:lstStyle/>
          <a:p>
            <a:fld id="{09ACA5B1-85D9-EC49-83EE-D0352EB0A136}" type="slidenum">
              <a:rPr lang="en-US" smtClean="0"/>
              <a:t>8</a:t>
            </a:fld>
            <a:endParaRPr lang="en-US"/>
          </a:p>
        </p:txBody>
      </p:sp>
    </p:spTree>
    <p:extLst>
      <p:ext uri="{BB962C8B-B14F-4D97-AF65-F5344CB8AC3E}">
        <p14:creationId xmlns:p14="http://schemas.microsoft.com/office/powerpoint/2010/main" val="271579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9</a:t>
            </a:fld>
            <a:endParaRPr lang="en-US"/>
          </a:p>
        </p:txBody>
      </p:sp>
    </p:spTree>
    <p:extLst>
      <p:ext uri="{BB962C8B-B14F-4D97-AF65-F5344CB8AC3E}">
        <p14:creationId xmlns:p14="http://schemas.microsoft.com/office/powerpoint/2010/main" val="1681290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CA5B1-85D9-EC49-83EE-D0352EB0A136}" type="slidenum">
              <a:rPr lang="en-US" smtClean="0"/>
              <a:t>10</a:t>
            </a:fld>
            <a:endParaRPr lang="en-US"/>
          </a:p>
        </p:txBody>
      </p:sp>
    </p:spTree>
    <p:extLst>
      <p:ext uri="{BB962C8B-B14F-4D97-AF65-F5344CB8AC3E}">
        <p14:creationId xmlns:p14="http://schemas.microsoft.com/office/powerpoint/2010/main" val="349167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userDrawn="1"/>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290233-0DD1-4A80-BB1E-9ADC3556DBB6}" type="datetimeFigureOut">
              <a:rPr lang="en-US" smtClean="0"/>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290233-0DD1-4A80-BB1E-9ADC3556DBB6}" type="datetimeFigureOut">
              <a:rPr lang="en-US" smtClean="0"/>
              <a:t>8/15/2013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FE4BAC9-6D41-4691-9299-18EF07EF01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38423"/>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198085" y="1619471"/>
            <a:ext cx="8785697" cy="5079785"/>
          </a:xfrm>
        </p:spPr>
        <p:txBody>
          <a:bodyPr/>
          <a:lstStyle>
            <a:lvl1pPr marL="320040" indent="-320040">
              <a:buFont typeface="Arial"/>
              <a:buChar char="•"/>
              <a:defRPr/>
            </a:lvl1pPr>
            <a:lvl2pPr marL="640080" indent="-274320">
              <a:buFont typeface="Arial"/>
              <a:buChar char="•"/>
              <a:defRPr/>
            </a:lvl2pPr>
            <a:lvl3pPr marL="914400" indent="-228600">
              <a:buFont typeface="Arial"/>
              <a:buChar char="•"/>
              <a:defRPr/>
            </a:lvl3pPr>
            <a:lvl4pPr marL="1371600" indent="-228600">
              <a:buFont typeface="Arial"/>
              <a:buChar char="•"/>
              <a:defRPr/>
            </a:lvl4pPr>
            <a:lvl5pPr marL="1828800" indent="-228600">
              <a:buFont typeface="Arial"/>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D290233-0DD1-4A80-BB1E-9ADC3556DBB6}" type="datetimeFigureOut">
              <a:rPr lang="en-US" smtClean="0"/>
              <a:t>8/15/2013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E4BAC9-6D41-4691-9299-18EF07EF017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D290233-0DD1-4A80-BB1E-9ADC3556DBB6}" type="datetimeFigureOut">
              <a:rPr lang="en-US" smtClean="0"/>
              <a:t>8/15/2013</a:t>
            </a:fld>
            <a:endParaRPr lang="en-US"/>
          </a:p>
        </p:txBody>
      </p:sp>
      <p:sp>
        <p:nvSpPr>
          <p:cNvPr id="10" name="Slide Number Placeholder 9"/>
          <p:cNvSpPr>
            <a:spLocks noGrp="1"/>
          </p:cNvSpPr>
          <p:nvPr>
            <p:ph type="sldNum" sz="quarter" idx="16"/>
          </p:nvPr>
        </p:nvSpPr>
        <p:spPr/>
        <p:txBody>
          <a:bodyPr rtlCol="0"/>
          <a:lstStyle/>
          <a:p>
            <a:fld id="{CFE4BAC9-6D41-4691-9299-18EF07EF017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D290233-0DD1-4A80-BB1E-9ADC3556DBB6}" type="datetimeFigureOut">
              <a:rPr lang="en-US" smtClean="0"/>
              <a:t>8/15/2013</a:t>
            </a:fld>
            <a:endParaRPr lang="en-US"/>
          </a:p>
        </p:txBody>
      </p:sp>
      <p:sp>
        <p:nvSpPr>
          <p:cNvPr id="12" name="Slide Number Placeholder 11"/>
          <p:cNvSpPr>
            <a:spLocks noGrp="1"/>
          </p:cNvSpPr>
          <p:nvPr>
            <p:ph type="sldNum" sz="quarter" idx="16"/>
          </p:nvPr>
        </p:nvSpPr>
        <p:spPr/>
        <p:txBody>
          <a:bodyPr rtlCol="0"/>
          <a:lstStyle/>
          <a:p>
            <a:fld id="{CFE4BAC9-6D41-4691-9299-18EF07EF017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290233-0DD1-4A80-BB1E-9ADC3556DBB6}" type="datetimeFigureOut">
              <a:rPr lang="en-US" smtClean="0"/>
              <a:t>8/15/2013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8/15/2013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290233-0DD1-4A80-BB1E-9ADC3556DBB6}" type="datetimeFigureOut">
              <a:rPr lang="en-US" smtClean="0"/>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FE4BAC9-6D41-4691-9299-18EF07EF017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D290233-0DD1-4A80-BB1E-9ADC3556DBB6}" type="datetimeFigureOut">
              <a:rPr lang="en-US" smtClean="0"/>
              <a:t>8/15/2013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FE4BAC9-6D41-4691-9299-18EF07EF017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290233-0DD1-4A80-BB1E-9ADC3556DBB6}" type="datetimeFigureOut">
              <a:rPr lang="en-US" smtClean="0"/>
              <a:t>8/15/2013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99000"/>
        <a:buFont typeface="Arial"/>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99000"/>
        <a:buFont typeface="Arial"/>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99000"/>
        <a:buFont typeface="Arial"/>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99000"/>
        <a:buFont typeface="Arial"/>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99000"/>
        <a:buFont typeface="Arial"/>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156"/>
            <a:ext cx="9144000" cy="1104900"/>
          </a:xfrm>
        </p:spPr>
        <p:txBody>
          <a:bodyPr anchor="ctr">
            <a:noAutofit/>
          </a:bodyPr>
          <a:lstStyle/>
          <a:p>
            <a:pPr algn="ctr"/>
            <a:r>
              <a:rPr lang="en-US" sz="2400" cap="none" dirty="0">
                <a:solidFill>
                  <a:schemeClr val="accent2">
                    <a:lumMod val="20000"/>
                    <a:lumOff val="80000"/>
                  </a:schemeClr>
                </a:solidFill>
              </a:rPr>
              <a:t>DRAFTING BY-LAWS FOR COMMUNITY </a:t>
            </a:r>
            <a:r>
              <a:rPr lang="en-US" sz="2400" cap="none" dirty="0" smtClean="0">
                <a:solidFill>
                  <a:schemeClr val="accent2">
                    <a:lumMod val="20000"/>
                    <a:lumOff val="80000"/>
                  </a:schemeClr>
                </a:solidFill>
              </a:rPr>
              <a:t/>
            </a:r>
            <a:br>
              <a:rPr lang="en-US" sz="2400" cap="none" dirty="0" smtClean="0">
                <a:solidFill>
                  <a:schemeClr val="accent2">
                    <a:lumMod val="20000"/>
                    <a:lumOff val="80000"/>
                  </a:schemeClr>
                </a:solidFill>
              </a:rPr>
            </a:br>
            <a:r>
              <a:rPr lang="en-US" sz="2400" cap="none" dirty="0" smtClean="0">
                <a:solidFill>
                  <a:schemeClr val="accent2">
                    <a:lumMod val="20000"/>
                    <a:lumOff val="80000"/>
                  </a:schemeClr>
                </a:solidFill>
              </a:rPr>
              <a:t>LAND </a:t>
            </a:r>
            <a:r>
              <a:rPr lang="en-US" sz="2400" cap="none" dirty="0">
                <a:solidFill>
                  <a:schemeClr val="accent2">
                    <a:lumMod val="20000"/>
                    <a:lumOff val="80000"/>
                  </a:schemeClr>
                </a:solidFill>
              </a:rPr>
              <a:t>A</a:t>
            </a:r>
            <a:r>
              <a:rPr lang="en-US" sz="2400" cap="none" dirty="0" smtClean="0">
                <a:solidFill>
                  <a:schemeClr val="accent2">
                    <a:lumMod val="20000"/>
                    <a:lumOff val="80000"/>
                  </a:schemeClr>
                </a:solidFill>
              </a:rPr>
              <a:t>ND </a:t>
            </a:r>
            <a:r>
              <a:rPr lang="en-US" sz="2400" cap="none" dirty="0">
                <a:solidFill>
                  <a:schemeClr val="accent2">
                    <a:lumMod val="20000"/>
                    <a:lumOff val="80000"/>
                  </a:schemeClr>
                </a:solidFill>
              </a:rPr>
              <a:t>NATURAL RESOURCE MANAGEMENT: </a:t>
            </a:r>
            <a:br>
              <a:rPr lang="en-US" sz="2400" cap="none" dirty="0">
                <a:solidFill>
                  <a:schemeClr val="accent2">
                    <a:lumMod val="20000"/>
                    <a:lumOff val="80000"/>
                  </a:schemeClr>
                </a:solidFill>
              </a:rPr>
            </a:br>
            <a:r>
              <a:rPr lang="en-US" sz="1800" cap="none" dirty="0" smtClean="0">
                <a:solidFill>
                  <a:srgbClr val="FFF4CA"/>
                </a:solidFill>
              </a:rPr>
              <a:t>Leveraging </a:t>
            </a:r>
            <a:r>
              <a:rPr lang="en-US" sz="1800" cap="none" dirty="0">
                <a:solidFill>
                  <a:srgbClr val="FFF4CA"/>
                </a:solidFill>
              </a:rPr>
              <a:t>community land documentation processes to </a:t>
            </a:r>
            <a:r>
              <a:rPr lang="en-US" sz="1800" cap="none" dirty="0" smtClean="0">
                <a:solidFill>
                  <a:srgbClr val="FFF4CA"/>
                </a:solidFill>
              </a:rPr>
              <a:t>strengthen</a:t>
            </a:r>
            <a:r>
              <a:rPr lang="en-US" sz="1800" cap="none" dirty="0">
                <a:solidFill>
                  <a:srgbClr val="FFF4CA"/>
                </a:solidFill>
              </a:rPr>
              <a:t> </a:t>
            </a:r>
            <a:r>
              <a:rPr lang="en-US" sz="1800" cap="none" dirty="0" smtClean="0">
                <a:solidFill>
                  <a:srgbClr val="FFF4CA"/>
                </a:solidFill>
              </a:rPr>
              <a:t>local governance and equity</a:t>
            </a:r>
            <a:endParaRPr lang="en-US" sz="1800" cap="none" dirty="0">
              <a:solidFill>
                <a:srgbClr val="FFF4CA"/>
              </a:solidFill>
            </a:endParaRPr>
          </a:p>
        </p:txBody>
      </p:sp>
      <p:sp>
        <p:nvSpPr>
          <p:cNvPr id="3" name="Subtitle 2"/>
          <p:cNvSpPr>
            <a:spLocks noGrp="1"/>
          </p:cNvSpPr>
          <p:nvPr>
            <p:ph type="subTitle" idx="1"/>
          </p:nvPr>
        </p:nvSpPr>
        <p:spPr>
          <a:xfrm>
            <a:off x="2384180" y="5973805"/>
            <a:ext cx="6759820" cy="764635"/>
          </a:xfrm>
        </p:spPr>
        <p:txBody>
          <a:bodyPr>
            <a:noAutofit/>
          </a:bodyPr>
          <a:lstStyle/>
          <a:p>
            <a:pPr algn="ctr">
              <a:spcBef>
                <a:spcPts val="100"/>
              </a:spcBef>
            </a:pPr>
            <a:r>
              <a:rPr lang="en-US" sz="1800" dirty="0" smtClean="0">
                <a:solidFill>
                  <a:srgbClr val="FFF4CA"/>
                </a:solidFill>
              </a:rPr>
              <a:t>Rachael Knight, Community Land Protection Program Director</a:t>
            </a:r>
          </a:p>
          <a:p>
            <a:pPr algn="ctr">
              <a:spcBef>
                <a:spcPts val="100"/>
              </a:spcBef>
            </a:pPr>
            <a:r>
              <a:rPr lang="en-US" sz="1800" dirty="0" smtClean="0">
                <a:solidFill>
                  <a:srgbClr val="FFF4CA"/>
                </a:solidFill>
              </a:rPr>
              <a:t> Namati: Innovations in Legal Empowermen</a:t>
            </a:r>
            <a:r>
              <a:rPr lang="en-US" sz="1700" b="1" dirty="0" smtClean="0">
                <a:solidFill>
                  <a:srgbClr val="FFF4CA"/>
                </a:solidFill>
              </a:rPr>
              <a:t>t</a:t>
            </a:r>
            <a:endParaRPr lang="en-US" sz="1700" b="1" dirty="0">
              <a:solidFill>
                <a:srgbClr val="FFF4CA"/>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8101" y="1633093"/>
            <a:ext cx="6400800" cy="4170808"/>
          </a:xfrm>
          <a:prstGeom prst="rect">
            <a:avLst/>
          </a:prstGeom>
        </p:spPr>
      </p:pic>
    </p:spTree>
    <p:extLst>
      <p:ext uri="{BB962C8B-B14F-4D97-AF65-F5344CB8AC3E}">
        <p14:creationId xmlns:p14="http://schemas.microsoft.com/office/powerpoint/2010/main" val="2983590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738423"/>
          </a:xfrm>
        </p:spPr>
        <p:txBody>
          <a:bodyPr>
            <a:noAutofit/>
          </a:bodyPr>
          <a:lstStyle/>
          <a:p>
            <a:pPr algn="ctr"/>
            <a:r>
              <a:rPr lang="en-US" sz="3500" dirty="0" smtClean="0">
                <a:solidFill>
                  <a:srgbClr val="FFF4CA"/>
                </a:solidFill>
                <a:latin typeface="Calibri"/>
                <a:cs typeface="Calibri"/>
              </a:rPr>
              <a:t>Impact: Increased protections for women’s rights</a:t>
            </a:r>
            <a:endParaRPr lang="en-US" sz="3500" dirty="0">
              <a:solidFill>
                <a:srgbClr val="FFF4CA"/>
              </a:solidFill>
              <a:latin typeface="Calibri"/>
              <a:cs typeface="Calibri"/>
            </a:endParaRPr>
          </a:p>
        </p:txBody>
      </p:sp>
      <p:sp>
        <p:nvSpPr>
          <p:cNvPr id="3" name="Content Placeholder 2"/>
          <p:cNvSpPr>
            <a:spLocks noGrp="1"/>
          </p:cNvSpPr>
          <p:nvPr>
            <p:ph sz="quarter" idx="1"/>
          </p:nvPr>
        </p:nvSpPr>
        <p:spPr>
          <a:xfrm>
            <a:off x="0" y="1517871"/>
            <a:ext cx="9143999" cy="5340129"/>
          </a:xfrm>
        </p:spPr>
        <p:txBody>
          <a:bodyPr>
            <a:noAutofit/>
          </a:bodyPr>
          <a:lstStyle/>
          <a:p>
            <a:pPr marL="342900" indent="-342900">
              <a:spcBef>
                <a:spcPts val="100"/>
              </a:spcBef>
              <a:spcAft>
                <a:spcPts val="1200"/>
              </a:spcAft>
              <a:buFont typeface="+mj-lt"/>
              <a:buAutoNum type="arabicPeriod"/>
            </a:pPr>
            <a:r>
              <a:rPr lang="en-US" sz="1800" dirty="0" smtClean="0">
                <a:solidFill>
                  <a:schemeClr val="accent2">
                    <a:lumMod val="60000"/>
                    <a:lumOff val="40000"/>
                  </a:schemeClr>
                </a:solidFill>
                <a:latin typeface="Calibri"/>
                <a:cs typeface="Calibri"/>
              </a:rPr>
              <a:t>Provided </a:t>
            </a:r>
            <a:r>
              <a:rPr lang="en-US" sz="1800" dirty="0">
                <a:solidFill>
                  <a:schemeClr val="accent2">
                    <a:lumMod val="60000"/>
                    <a:lumOff val="40000"/>
                  </a:schemeClr>
                </a:solidFill>
                <a:latin typeface="Calibri"/>
                <a:cs typeface="Calibri"/>
              </a:rPr>
              <a:t>an opportunity for women and other vulnerable groups to actively challenge discriminatory customary norms and argue for the inclusion of protections for their land and inheritance </a:t>
            </a:r>
            <a:r>
              <a:rPr lang="en-US" sz="1800" dirty="0" smtClean="0">
                <a:solidFill>
                  <a:schemeClr val="accent2">
                    <a:lumMod val="60000"/>
                    <a:lumOff val="40000"/>
                  </a:schemeClr>
                </a:solidFill>
                <a:latin typeface="Calibri"/>
                <a:cs typeface="Calibri"/>
              </a:rPr>
              <a:t>rights. Led to:</a:t>
            </a:r>
            <a:endParaRPr lang="en-US" sz="1800" dirty="0">
              <a:solidFill>
                <a:schemeClr val="accent2">
                  <a:lumMod val="60000"/>
                  <a:lumOff val="40000"/>
                </a:schemeClr>
              </a:solidFill>
              <a:latin typeface="Calibri"/>
              <a:cs typeface="Calibri"/>
            </a:endParaRPr>
          </a:p>
          <a:p>
            <a:pPr marL="457200" lvl="1" indent="-228600">
              <a:spcBef>
                <a:spcPts val="0"/>
              </a:spcBef>
            </a:pPr>
            <a:r>
              <a:rPr lang="en-US" sz="1600" dirty="0">
                <a:solidFill>
                  <a:srgbClr val="FDEEC6"/>
                </a:solidFill>
                <a:latin typeface="Calibri"/>
                <a:cs typeface="Calibri"/>
              </a:rPr>
              <a:t>The strengthening of existing women‘s rights; </a:t>
            </a:r>
          </a:p>
          <a:p>
            <a:pPr marL="457200" lvl="1" indent="-228600">
              <a:spcBef>
                <a:spcPts val="0"/>
              </a:spcBef>
            </a:pPr>
            <a:r>
              <a:rPr lang="en-US" sz="1600" dirty="0">
                <a:solidFill>
                  <a:srgbClr val="FDEEC6"/>
                </a:solidFill>
                <a:latin typeface="Calibri"/>
                <a:cs typeface="Calibri"/>
              </a:rPr>
              <a:t>The maintenance of rights that might have been lost in the transition from oral to written rules;  </a:t>
            </a:r>
          </a:p>
          <a:p>
            <a:pPr marL="457200" lvl="1" indent="-228600">
              <a:spcBef>
                <a:spcPts val="0"/>
              </a:spcBef>
            </a:pPr>
            <a:r>
              <a:rPr lang="en-US" sz="1600" dirty="0">
                <a:solidFill>
                  <a:srgbClr val="FDEEC6"/>
                </a:solidFill>
                <a:latin typeface="Calibri"/>
                <a:cs typeface="Calibri"/>
              </a:rPr>
              <a:t>The rejuvenation of customary norms that existed in the past to protect women‘s land claims; </a:t>
            </a:r>
            <a:endParaRPr lang="en-US" sz="1600" dirty="0" smtClean="0">
              <a:solidFill>
                <a:srgbClr val="FDEEC6"/>
              </a:solidFill>
              <a:latin typeface="Calibri"/>
              <a:cs typeface="Calibri"/>
            </a:endParaRPr>
          </a:p>
          <a:p>
            <a:pPr marL="457200" lvl="1" indent="-228600">
              <a:spcBef>
                <a:spcPts val="0"/>
              </a:spcBef>
            </a:pPr>
            <a:r>
              <a:rPr lang="en-US" sz="1600" dirty="0" smtClean="0">
                <a:solidFill>
                  <a:srgbClr val="FDEEC6"/>
                </a:solidFill>
                <a:latin typeface="Calibri"/>
                <a:cs typeface="Calibri"/>
              </a:rPr>
              <a:t>The </a:t>
            </a:r>
            <a:r>
              <a:rPr lang="en-US" sz="1600" dirty="0">
                <a:solidFill>
                  <a:srgbClr val="FDEEC6"/>
                </a:solidFill>
                <a:latin typeface="Calibri"/>
                <a:cs typeface="Calibri"/>
              </a:rPr>
              <a:t>alignment of local rules with national laws that protect women’s land rights. </a:t>
            </a:r>
          </a:p>
          <a:p>
            <a:pPr marL="685800" lvl="2" indent="-114300">
              <a:spcBef>
                <a:spcPts val="1100"/>
              </a:spcBef>
            </a:pPr>
            <a:r>
              <a:rPr lang="en-US" sz="1300" dirty="0" smtClean="0">
                <a:solidFill>
                  <a:srgbClr val="FFF4CA"/>
                </a:solidFill>
                <a:latin typeface="Calibri"/>
                <a:cs typeface="Calibri"/>
              </a:rPr>
              <a:t> </a:t>
            </a:r>
            <a:r>
              <a:rPr lang="en-GB" sz="1300" dirty="0" smtClean="0">
                <a:solidFill>
                  <a:srgbClr val="FFF4CA"/>
                </a:solidFill>
                <a:latin typeface="Calibri"/>
                <a:cs typeface="Calibri"/>
              </a:rPr>
              <a:t>“</a:t>
            </a:r>
            <a:r>
              <a:rPr lang="en-GB" sz="1300" dirty="0">
                <a:solidFill>
                  <a:srgbClr val="FFF4CA"/>
                </a:solidFill>
                <a:latin typeface="Calibri"/>
                <a:cs typeface="Calibri"/>
              </a:rPr>
              <a:t>Deceased Member: a) his wife inherits his membership rights; b) if he has no wife, his children become his heir; and c) if he has no children, the grandchild born to his son or to his daughter who has returned home inherits his membership rights.</a:t>
            </a:r>
            <a:r>
              <a:rPr lang="en-GB" sz="1300" dirty="0" smtClean="0">
                <a:solidFill>
                  <a:srgbClr val="FFF4CA"/>
                </a:solidFill>
                <a:latin typeface="Calibri"/>
                <a:cs typeface="Calibri"/>
              </a:rPr>
              <a:t>” (Uganda)</a:t>
            </a:r>
            <a:endParaRPr lang="en-US" sz="1300" dirty="0">
              <a:solidFill>
                <a:srgbClr val="FFF4CA"/>
              </a:solidFill>
              <a:latin typeface="Calibri"/>
              <a:cs typeface="Calibri"/>
            </a:endParaRPr>
          </a:p>
          <a:p>
            <a:pPr marL="685800" lvl="2" indent="-114300"/>
            <a:r>
              <a:rPr lang="en-US" sz="1300" dirty="0" smtClean="0">
                <a:solidFill>
                  <a:srgbClr val="FFF4CA"/>
                </a:solidFill>
                <a:latin typeface="Calibri"/>
                <a:cs typeface="Calibri"/>
              </a:rPr>
              <a:t>“</a:t>
            </a:r>
            <a:r>
              <a:rPr lang="en-US" sz="1300" dirty="0">
                <a:solidFill>
                  <a:srgbClr val="FFF4CA"/>
                </a:solidFill>
                <a:latin typeface="Calibri"/>
                <a:cs typeface="Calibri"/>
              </a:rPr>
              <a:t>If there is a property for a dead man, the widow is to take that property, except [if] there is an agreement between the widow and her husband’s </a:t>
            </a:r>
            <a:r>
              <a:rPr lang="en-US" sz="1300" dirty="0" smtClean="0">
                <a:solidFill>
                  <a:srgbClr val="FFF4CA"/>
                </a:solidFill>
                <a:latin typeface="Calibri"/>
                <a:cs typeface="Calibri"/>
              </a:rPr>
              <a:t>family</a:t>
            </a:r>
            <a:r>
              <a:rPr lang="en-US" sz="1300" dirty="0">
                <a:solidFill>
                  <a:srgbClr val="FFF4CA"/>
                </a:solidFill>
                <a:latin typeface="Calibri"/>
                <a:cs typeface="Calibri"/>
              </a:rPr>
              <a:t>.</a:t>
            </a:r>
            <a:r>
              <a:rPr lang="en-US" sz="1300" dirty="0" smtClean="0">
                <a:solidFill>
                  <a:srgbClr val="FFF4CA"/>
                </a:solidFill>
                <a:latin typeface="Calibri"/>
                <a:cs typeface="Calibri"/>
              </a:rPr>
              <a:t>”  (Liberia)</a:t>
            </a:r>
          </a:p>
          <a:p>
            <a:pPr marL="342900" indent="-342900">
              <a:buFont typeface="+mj-lt"/>
              <a:buAutoNum type="arabicPeriod"/>
            </a:pPr>
            <a:r>
              <a:rPr lang="en-US" sz="1800" dirty="0">
                <a:solidFill>
                  <a:srgbClr val="FEDE61"/>
                </a:solidFill>
                <a:latin typeface="Calibri"/>
                <a:cs typeface="Calibri"/>
              </a:rPr>
              <a:t>Changed community members’ perceptions that land is “men’s business.”</a:t>
            </a:r>
          </a:p>
          <a:p>
            <a:pPr marL="342900" indent="-342900">
              <a:buFont typeface="+mj-lt"/>
              <a:buAutoNum type="arabicPeriod" startAt="3"/>
            </a:pPr>
            <a:r>
              <a:rPr lang="en-GB" sz="1800" dirty="0" smtClean="0">
                <a:solidFill>
                  <a:srgbClr val="FEDE61"/>
                </a:solidFill>
                <a:latin typeface="Calibri"/>
                <a:cs typeface="Calibri"/>
              </a:rPr>
              <a:t>If </a:t>
            </a:r>
            <a:r>
              <a:rPr lang="en-GB" sz="1800" dirty="0">
                <a:solidFill>
                  <a:srgbClr val="FEDE61"/>
                </a:solidFill>
                <a:latin typeface="Calibri"/>
                <a:cs typeface="Calibri"/>
              </a:rPr>
              <a:t>these provisions are properly enforced, in rural areas where access to the formal justice system is difficult, community land documentation efforts that include </a:t>
            </a:r>
            <a:r>
              <a:rPr lang="en-GB" sz="1800" dirty="0" smtClean="0">
                <a:solidFill>
                  <a:srgbClr val="FEDE61"/>
                </a:solidFill>
                <a:latin typeface="Calibri"/>
                <a:cs typeface="Calibri"/>
              </a:rPr>
              <a:t>by</a:t>
            </a:r>
            <a:r>
              <a:rPr lang="en-GB" sz="1800" dirty="0">
                <a:solidFill>
                  <a:srgbClr val="FEDE61"/>
                </a:solidFill>
                <a:latin typeface="Calibri"/>
                <a:cs typeface="Calibri"/>
              </a:rPr>
              <a:t>-laws drafting exercises may </a:t>
            </a:r>
            <a:r>
              <a:rPr lang="en-GB" sz="1800" dirty="0" smtClean="0">
                <a:solidFill>
                  <a:srgbClr val="FEDE61"/>
                </a:solidFill>
                <a:latin typeface="Calibri"/>
                <a:cs typeface="Calibri"/>
              </a:rPr>
              <a:t>lead </a:t>
            </a:r>
            <a:r>
              <a:rPr lang="en-GB" sz="1800" dirty="0">
                <a:solidFill>
                  <a:srgbClr val="FEDE61"/>
                </a:solidFill>
                <a:latin typeface="Calibri"/>
                <a:cs typeface="Calibri"/>
              </a:rPr>
              <a:t>to greater land tenure security </a:t>
            </a:r>
            <a:r>
              <a:rPr lang="en-GB" sz="1800" dirty="0" smtClean="0">
                <a:solidFill>
                  <a:srgbClr val="FEDE61"/>
                </a:solidFill>
                <a:latin typeface="Calibri"/>
                <a:cs typeface="Calibri"/>
              </a:rPr>
              <a:t>for </a:t>
            </a:r>
            <a:r>
              <a:rPr lang="en-GB" sz="1800" dirty="0">
                <a:solidFill>
                  <a:srgbClr val="FEDE61"/>
                </a:solidFill>
                <a:latin typeface="Calibri"/>
                <a:cs typeface="Calibri"/>
              </a:rPr>
              <a:t>women than individual land </a:t>
            </a:r>
            <a:r>
              <a:rPr lang="en-GB" sz="1800" dirty="0" smtClean="0">
                <a:solidFill>
                  <a:srgbClr val="FEDE61"/>
                </a:solidFill>
                <a:latin typeface="Calibri"/>
                <a:cs typeface="Calibri"/>
              </a:rPr>
              <a:t>titling. </a:t>
            </a:r>
            <a:endParaRPr lang="en-US" sz="1800" dirty="0">
              <a:solidFill>
                <a:srgbClr val="FEDE61"/>
              </a:solidFill>
              <a:latin typeface="Calibri"/>
              <a:cs typeface="Calibri"/>
            </a:endParaRPr>
          </a:p>
          <a:p>
            <a:pPr marL="0" indent="0">
              <a:buNone/>
            </a:pPr>
            <a:r>
              <a:rPr lang="en-US" sz="1600" dirty="0">
                <a:solidFill>
                  <a:srgbClr val="FFF4CA"/>
                </a:solidFill>
                <a:latin typeface="Calibri"/>
                <a:cs typeface="Calibri"/>
                <a:sym typeface="Wingdings"/>
              </a:rPr>
              <a:t> I</a:t>
            </a:r>
            <a:r>
              <a:rPr lang="en-US" sz="1600" dirty="0">
                <a:solidFill>
                  <a:srgbClr val="FFF4CA"/>
                </a:solidFill>
                <a:latin typeface="Calibri"/>
                <a:cs typeface="Calibri"/>
              </a:rPr>
              <a:t>n Liberia the most prevalent new rule concerning women did not concern land, but rather forbid domestic violence against women.</a:t>
            </a:r>
            <a:r>
              <a:rPr lang="en-US" sz="1600" baseline="30000" dirty="0">
                <a:solidFill>
                  <a:srgbClr val="FFF4CA"/>
                </a:solidFill>
                <a:latin typeface="Calibri"/>
                <a:cs typeface="Calibri"/>
              </a:rPr>
              <a:t>  </a:t>
            </a:r>
          </a:p>
          <a:p>
            <a:pPr lvl="2"/>
            <a:r>
              <a:rPr lang="en-US" sz="1300" dirty="0">
                <a:solidFill>
                  <a:srgbClr val="FFF4CA"/>
                </a:solidFill>
                <a:latin typeface="Calibri"/>
                <a:cs typeface="Calibri"/>
              </a:rPr>
              <a:t>“A married man is not allowed to beat his wife in the bush or on the farm. Penalty is LR $600.”</a:t>
            </a:r>
          </a:p>
          <a:p>
            <a:pPr lvl="0"/>
            <a:endParaRPr lang="en-US" sz="1600" dirty="0">
              <a:solidFill>
                <a:srgbClr val="FFF4CA"/>
              </a:solidFill>
              <a:latin typeface="Calibri"/>
              <a:cs typeface="Calibri"/>
            </a:endParaRPr>
          </a:p>
          <a:p>
            <a:pPr lvl="1"/>
            <a:endParaRPr lang="en-US" sz="1600" dirty="0">
              <a:solidFill>
                <a:srgbClr val="FFF4CA"/>
              </a:solidFill>
              <a:latin typeface="Calibri"/>
              <a:cs typeface="Calibri"/>
            </a:endParaRPr>
          </a:p>
        </p:txBody>
      </p:sp>
    </p:spTree>
    <p:extLst>
      <p:ext uri="{BB962C8B-B14F-4D97-AF65-F5344CB8AC3E}">
        <p14:creationId xmlns:p14="http://schemas.microsoft.com/office/powerpoint/2010/main" val="2589956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85" y="127000"/>
            <a:ext cx="8692457" cy="1007929"/>
          </a:xfrm>
        </p:spPr>
        <p:txBody>
          <a:bodyPr>
            <a:normAutofit fontScale="90000"/>
          </a:bodyPr>
          <a:lstStyle/>
          <a:p>
            <a:pPr algn="ctr"/>
            <a:r>
              <a:rPr lang="en-US" sz="3600" dirty="0" smtClean="0">
                <a:solidFill>
                  <a:srgbClr val="FDEEC6"/>
                </a:solidFill>
                <a:latin typeface="Calibri" charset="0"/>
              </a:rPr>
              <a:t>Impact: Increased conservation and sustainable natural resources management</a:t>
            </a:r>
            <a:endParaRPr lang="en-US" sz="3600" dirty="0"/>
          </a:p>
        </p:txBody>
      </p:sp>
      <p:sp>
        <p:nvSpPr>
          <p:cNvPr id="3" name="Content Placeholder 2"/>
          <p:cNvSpPr>
            <a:spLocks noGrp="1"/>
          </p:cNvSpPr>
          <p:nvPr>
            <p:ph sz="quarter" idx="1"/>
          </p:nvPr>
        </p:nvSpPr>
        <p:spPr>
          <a:xfrm>
            <a:off x="0" y="1530571"/>
            <a:ext cx="5194300" cy="5327429"/>
          </a:xfrm>
        </p:spPr>
        <p:txBody>
          <a:bodyPr>
            <a:noAutofit/>
          </a:bodyPr>
          <a:lstStyle/>
          <a:p>
            <a:pPr marL="228600" indent="-228600">
              <a:spcBef>
                <a:spcPts val="1300"/>
              </a:spcBef>
            </a:pPr>
            <a:r>
              <a:rPr lang="en-US" sz="1600" dirty="0" smtClean="0">
                <a:solidFill>
                  <a:srgbClr val="FEDE61"/>
                </a:solidFill>
                <a:latin typeface="Calibri"/>
                <a:cs typeface="Calibri"/>
              </a:rPr>
              <a:t>Communities both 1) crafted </a:t>
            </a:r>
            <a:r>
              <a:rPr lang="en-US" sz="1600" dirty="0">
                <a:solidFill>
                  <a:srgbClr val="FEDE61"/>
                </a:solidFill>
                <a:latin typeface="Calibri"/>
                <a:cs typeface="Calibri"/>
              </a:rPr>
              <a:t>new rules to conserve their resources as well </a:t>
            </a:r>
            <a:r>
              <a:rPr lang="en-US" sz="1600" dirty="0" smtClean="0">
                <a:solidFill>
                  <a:srgbClr val="FEDE61"/>
                </a:solidFill>
                <a:latin typeface="Calibri"/>
                <a:cs typeface="Calibri"/>
              </a:rPr>
              <a:t>as 2) “</a:t>
            </a:r>
            <a:r>
              <a:rPr lang="en-US" sz="1600" dirty="0">
                <a:solidFill>
                  <a:srgbClr val="FEDE61"/>
                </a:solidFill>
                <a:latin typeface="Calibri"/>
                <a:cs typeface="Calibri"/>
              </a:rPr>
              <a:t>remembered” and reinforced old rules that </a:t>
            </a:r>
            <a:r>
              <a:rPr lang="en-US" sz="1600" dirty="0" smtClean="0">
                <a:solidFill>
                  <a:srgbClr val="FEDE61"/>
                </a:solidFill>
                <a:latin typeface="Calibri"/>
                <a:cs typeface="Calibri"/>
              </a:rPr>
              <a:t>promoted </a:t>
            </a:r>
            <a:r>
              <a:rPr lang="en-US" sz="1600" dirty="0">
                <a:solidFill>
                  <a:srgbClr val="FEDE61"/>
                </a:solidFill>
                <a:latin typeface="Calibri"/>
                <a:cs typeface="Calibri"/>
              </a:rPr>
              <a:t>sustainable natural resource use. </a:t>
            </a:r>
            <a:endParaRPr lang="en-US" sz="1600" dirty="0" smtClean="0">
              <a:solidFill>
                <a:srgbClr val="FEDE61"/>
              </a:solidFill>
              <a:latin typeface="Calibri"/>
              <a:cs typeface="Calibri"/>
            </a:endParaRPr>
          </a:p>
          <a:p>
            <a:pPr marL="457200" lvl="1" indent="-165100">
              <a:spcBef>
                <a:spcPts val="1300"/>
              </a:spcBef>
            </a:pPr>
            <a:r>
              <a:rPr lang="en-US" sz="1600" dirty="0">
                <a:solidFill>
                  <a:srgbClr val="FFF4CA"/>
                </a:solidFill>
                <a:latin typeface="Calibri"/>
                <a:cs typeface="Calibri"/>
              </a:rPr>
              <a:t>“The traditional rules were made strong [during the process] because the elders took part and explained the sense behind some of the old rules.</a:t>
            </a:r>
            <a:r>
              <a:rPr lang="en-US" sz="1600" dirty="0" smtClean="0">
                <a:solidFill>
                  <a:srgbClr val="FFF4CA"/>
                </a:solidFill>
                <a:latin typeface="Calibri"/>
                <a:cs typeface="Calibri"/>
              </a:rPr>
              <a:t>”</a:t>
            </a:r>
          </a:p>
          <a:p>
            <a:pPr marL="228600" indent="-228600">
              <a:spcBef>
                <a:spcPts val="1300"/>
              </a:spcBef>
            </a:pPr>
            <a:r>
              <a:rPr lang="en-US" sz="1600" dirty="0" smtClean="0">
                <a:solidFill>
                  <a:srgbClr val="FEDE61"/>
                </a:solidFill>
                <a:latin typeface="Calibri"/>
                <a:cs typeface="Calibri"/>
              </a:rPr>
              <a:t>Communities’ rules reflect a clear — and renewed — concern with conservation and the sustainable use of natural resources. </a:t>
            </a:r>
          </a:p>
          <a:p>
            <a:pPr marL="457200" lvl="1" indent="-165100">
              <a:spcBef>
                <a:spcPts val="1300"/>
              </a:spcBef>
            </a:pPr>
            <a:r>
              <a:rPr lang="en-US" sz="1600" dirty="0" smtClean="0">
                <a:solidFill>
                  <a:srgbClr val="FFF4CA"/>
                </a:solidFill>
                <a:latin typeface="Calibri"/>
                <a:cs typeface="Calibri"/>
              </a:rPr>
              <a:t>Resulting </a:t>
            </a:r>
            <a:r>
              <a:rPr lang="en-US" sz="1600" dirty="0">
                <a:solidFill>
                  <a:srgbClr val="FFF4CA"/>
                </a:solidFill>
                <a:latin typeface="Calibri"/>
                <a:cs typeface="Calibri"/>
              </a:rPr>
              <a:t>plans </a:t>
            </a:r>
            <a:r>
              <a:rPr lang="en-US" sz="1600" dirty="0" smtClean="0">
                <a:solidFill>
                  <a:srgbClr val="FFF4CA"/>
                </a:solidFill>
                <a:latin typeface="Calibri"/>
                <a:cs typeface="Calibri"/>
              </a:rPr>
              <a:t>promote/enforce: </a:t>
            </a:r>
            <a:r>
              <a:rPr lang="en-US" sz="1600" dirty="0">
                <a:solidFill>
                  <a:srgbClr val="FFF4CA"/>
                </a:solidFill>
                <a:latin typeface="Calibri"/>
                <a:cs typeface="Calibri"/>
              </a:rPr>
              <a:t>forest conservation; water sanitation; sustainable hunting and </a:t>
            </a:r>
            <a:r>
              <a:rPr lang="en-US" sz="1600" dirty="0" smtClean="0">
                <a:solidFill>
                  <a:srgbClr val="FFF4CA"/>
                </a:solidFill>
                <a:latin typeface="Calibri"/>
                <a:cs typeface="Calibri"/>
              </a:rPr>
              <a:t>fishing; conservation </a:t>
            </a:r>
            <a:r>
              <a:rPr lang="en-US" sz="1600" dirty="0">
                <a:solidFill>
                  <a:srgbClr val="FFF4CA"/>
                </a:solidFill>
                <a:latin typeface="Calibri"/>
                <a:cs typeface="Calibri"/>
              </a:rPr>
              <a:t>of </a:t>
            </a:r>
            <a:r>
              <a:rPr lang="en-US" sz="1600" dirty="0" smtClean="0">
                <a:solidFill>
                  <a:srgbClr val="FFF4CA"/>
                </a:solidFill>
                <a:latin typeface="Calibri"/>
                <a:cs typeface="Calibri"/>
              </a:rPr>
              <a:t>resources </a:t>
            </a:r>
            <a:r>
              <a:rPr lang="en-US" sz="1600" dirty="0">
                <a:solidFill>
                  <a:srgbClr val="FFF4CA"/>
                </a:solidFill>
                <a:latin typeface="Calibri"/>
                <a:cs typeface="Calibri"/>
              </a:rPr>
              <a:t>like firewood, thatch and other building </a:t>
            </a:r>
            <a:r>
              <a:rPr lang="en-US" sz="1600" dirty="0" smtClean="0">
                <a:solidFill>
                  <a:srgbClr val="FFF4CA"/>
                </a:solidFill>
                <a:latin typeface="Calibri"/>
                <a:cs typeface="Calibri"/>
              </a:rPr>
              <a:t>materials.</a:t>
            </a:r>
          </a:p>
          <a:p>
            <a:pPr marL="228600" indent="-228600"/>
            <a:r>
              <a:rPr lang="en-US" sz="1600" dirty="0" smtClean="0">
                <a:solidFill>
                  <a:srgbClr val="FEDE61"/>
                </a:solidFill>
                <a:latin typeface="Calibri"/>
                <a:cs typeface="Calibri"/>
              </a:rPr>
              <a:t>The </a:t>
            </a:r>
            <a:r>
              <a:rPr lang="en-US" sz="1600" dirty="0">
                <a:solidFill>
                  <a:srgbClr val="FEDE61"/>
                </a:solidFill>
                <a:latin typeface="Calibri"/>
                <a:cs typeface="Calibri"/>
              </a:rPr>
              <a:t>process of drafting </a:t>
            </a:r>
            <a:r>
              <a:rPr lang="en-US" sz="1600" dirty="0" smtClean="0">
                <a:solidFill>
                  <a:srgbClr val="FEDE61"/>
                </a:solidFill>
                <a:latin typeface="Calibri"/>
                <a:cs typeface="Calibri"/>
              </a:rPr>
              <a:t>natural </a:t>
            </a:r>
            <a:r>
              <a:rPr lang="en-US" sz="1600" dirty="0">
                <a:solidFill>
                  <a:srgbClr val="FEDE61"/>
                </a:solidFill>
                <a:latin typeface="Calibri"/>
                <a:cs typeface="Calibri"/>
              </a:rPr>
              <a:t>resource management </a:t>
            </a:r>
            <a:r>
              <a:rPr lang="en-US" sz="1600" dirty="0" smtClean="0">
                <a:solidFill>
                  <a:srgbClr val="FEDE61"/>
                </a:solidFill>
                <a:latin typeface="Calibri"/>
                <a:cs typeface="Calibri"/>
              </a:rPr>
              <a:t>rules impacted </a:t>
            </a:r>
            <a:r>
              <a:rPr lang="en-US" sz="1600" dirty="0">
                <a:solidFill>
                  <a:srgbClr val="FEDE61"/>
                </a:solidFill>
                <a:latin typeface="Calibri"/>
                <a:cs typeface="Calibri"/>
              </a:rPr>
              <a:t>community members’ recognition of the value of their own resources. </a:t>
            </a:r>
          </a:p>
          <a:p>
            <a:pPr marL="228600" indent="-228600"/>
            <a:r>
              <a:rPr lang="en-US" sz="1600" dirty="0" smtClean="0">
                <a:solidFill>
                  <a:srgbClr val="FEDE61"/>
                </a:solidFill>
                <a:latin typeface="Calibri"/>
                <a:cs typeface="Calibri"/>
              </a:rPr>
              <a:t>Communities </a:t>
            </a:r>
            <a:r>
              <a:rPr lang="en-US" sz="1600" dirty="0">
                <a:solidFill>
                  <a:srgbClr val="FEDE61"/>
                </a:solidFill>
                <a:latin typeface="Calibri"/>
                <a:cs typeface="Calibri"/>
              </a:rPr>
              <a:t>created rules to </a:t>
            </a:r>
            <a:r>
              <a:rPr lang="en-US" sz="1600" dirty="0" smtClean="0">
                <a:solidFill>
                  <a:srgbClr val="FEDE61"/>
                </a:solidFill>
                <a:latin typeface="Calibri"/>
                <a:cs typeface="Calibri"/>
              </a:rPr>
              <a:t>closely </a:t>
            </a:r>
            <a:r>
              <a:rPr lang="en-US" sz="1600" dirty="0">
                <a:solidFill>
                  <a:srgbClr val="FEDE61"/>
                </a:solidFill>
                <a:latin typeface="Calibri"/>
                <a:cs typeface="Calibri"/>
              </a:rPr>
              <a:t>control and monitor outsiders’ use of their lands and natural resources.</a:t>
            </a:r>
          </a:p>
          <a:p>
            <a:endParaRPr lang="en-US" sz="1800" dirty="0">
              <a:solidFill>
                <a:srgbClr val="FFF4CA"/>
              </a:solidFill>
              <a:latin typeface="Calibri"/>
              <a:cs typeface="Calibri"/>
            </a:endParaRPr>
          </a:p>
          <a:p>
            <a:pPr>
              <a:spcBef>
                <a:spcPts val="1300"/>
              </a:spcBef>
            </a:pPr>
            <a:endParaRPr lang="en-US" sz="1200" dirty="0">
              <a:solidFill>
                <a:srgbClr val="FFF4CA"/>
              </a:solidFill>
              <a:latin typeface="Calibri"/>
              <a:cs typeface="Calibri"/>
            </a:endParaRPr>
          </a:p>
        </p:txBody>
      </p:sp>
      <p:pic>
        <p:nvPicPr>
          <p:cNvPr id="4" name="Picture 2" descr="Description: DSmobileSCAN-2_0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1530571"/>
            <a:ext cx="4000500" cy="532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34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85" y="0"/>
            <a:ext cx="9144000" cy="1168400"/>
          </a:xfrm>
        </p:spPr>
        <p:txBody>
          <a:bodyPr>
            <a:noAutofit/>
          </a:bodyPr>
          <a:lstStyle/>
          <a:p>
            <a:pPr marL="0" indent="0" algn="ctr"/>
            <a:r>
              <a:rPr lang="en-US" sz="3200" dirty="0" smtClean="0">
                <a:solidFill>
                  <a:srgbClr val="F8CC55"/>
                </a:solidFill>
                <a:latin typeface="Calibri"/>
                <a:cs typeface="Calibri"/>
              </a:rPr>
              <a:t>Mozambican findings underscore the importance </a:t>
            </a:r>
            <a:br>
              <a:rPr lang="en-US" sz="3200" dirty="0" smtClean="0">
                <a:solidFill>
                  <a:srgbClr val="F8CC55"/>
                </a:solidFill>
                <a:latin typeface="Calibri"/>
                <a:cs typeface="Calibri"/>
              </a:rPr>
            </a:br>
            <a:r>
              <a:rPr lang="en-US" sz="3200" dirty="0" smtClean="0">
                <a:solidFill>
                  <a:srgbClr val="F8CC55"/>
                </a:solidFill>
                <a:latin typeface="Calibri"/>
                <a:cs typeface="Calibri"/>
              </a:rPr>
              <a:t>of by-laws drafting process</a:t>
            </a:r>
            <a:endParaRPr lang="en-US" sz="3200" dirty="0">
              <a:solidFill>
                <a:srgbClr val="F8CC55"/>
              </a:solidFill>
              <a:latin typeface="Calibri"/>
              <a:cs typeface="Calibri"/>
            </a:endParaRPr>
          </a:p>
        </p:txBody>
      </p:sp>
      <p:sp>
        <p:nvSpPr>
          <p:cNvPr id="3" name="Content Placeholder 2"/>
          <p:cNvSpPr>
            <a:spLocks noGrp="1"/>
          </p:cNvSpPr>
          <p:nvPr>
            <p:ph sz="quarter" idx="1"/>
          </p:nvPr>
        </p:nvSpPr>
        <p:spPr>
          <a:xfrm>
            <a:off x="1" y="1470167"/>
            <a:ext cx="4368799" cy="4112336"/>
          </a:xfrm>
        </p:spPr>
        <p:txBody>
          <a:bodyPr>
            <a:normAutofit lnSpcReduction="10000"/>
          </a:bodyPr>
          <a:lstStyle/>
          <a:p>
            <a:pPr>
              <a:spcBef>
                <a:spcPts val="100"/>
              </a:spcBef>
              <a:spcAft>
                <a:spcPts val="1200"/>
              </a:spcAft>
            </a:pPr>
            <a:r>
              <a:rPr lang="en-US" sz="1800" dirty="0">
                <a:solidFill>
                  <a:srgbClr val="FFF4CA"/>
                </a:solidFill>
                <a:latin typeface="Calibri"/>
                <a:cs typeface="Calibri"/>
              </a:rPr>
              <a:t>T</a:t>
            </a:r>
            <a:r>
              <a:rPr lang="en-US" sz="1800" dirty="0" smtClean="0">
                <a:solidFill>
                  <a:srgbClr val="FFF4CA"/>
                </a:solidFill>
                <a:latin typeface="Calibri"/>
                <a:cs typeface="Calibri"/>
              </a:rPr>
              <a:t>he </a:t>
            </a:r>
            <a:r>
              <a:rPr lang="en-US" sz="1800" dirty="0">
                <a:solidFill>
                  <a:srgbClr val="FFF4CA"/>
                </a:solidFill>
                <a:latin typeface="Calibri"/>
                <a:cs typeface="Calibri"/>
              </a:rPr>
              <a:t>Mozambican communities did not progress past a 1</a:t>
            </a:r>
            <a:r>
              <a:rPr lang="en-US" sz="1800" baseline="30000" dirty="0">
                <a:solidFill>
                  <a:srgbClr val="FFF4CA"/>
                </a:solidFill>
                <a:latin typeface="Calibri"/>
                <a:cs typeface="Calibri"/>
              </a:rPr>
              <a:t>st</a:t>
            </a:r>
            <a:r>
              <a:rPr lang="en-US" sz="1800" dirty="0">
                <a:solidFill>
                  <a:srgbClr val="FFF4CA"/>
                </a:solidFill>
                <a:latin typeface="Calibri"/>
                <a:cs typeface="Calibri"/>
              </a:rPr>
              <a:t> draft </a:t>
            </a:r>
            <a:r>
              <a:rPr lang="en-US" sz="1800" dirty="0" smtClean="0">
                <a:solidFill>
                  <a:srgbClr val="FFF4CA"/>
                </a:solidFill>
                <a:latin typeface="Calibri"/>
                <a:cs typeface="Calibri"/>
              </a:rPr>
              <a:t>“brainstorming” of </a:t>
            </a:r>
            <a:r>
              <a:rPr lang="en-US" sz="1800" dirty="0">
                <a:solidFill>
                  <a:srgbClr val="FFF4CA"/>
                </a:solidFill>
                <a:latin typeface="Calibri"/>
                <a:cs typeface="Calibri"/>
              </a:rPr>
              <a:t>their </a:t>
            </a:r>
            <a:r>
              <a:rPr lang="en-US" sz="1800" dirty="0" smtClean="0">
                <a:solidFill>
                  <a:srgbClr val="FFF4CA"/>
                </a:solidFill>
                <a:latin typeface="Calibri"/>
                <a:cs typeface="Calibri"/>
              </a:rPr>
              <a:t>rules</a:t>
            </a:r>
            <a:r>
              <a:rPr lang="en-US" sz="1800" dirty="0">
                <a:solidFill>
                  <a:srgbClr val="FFF4CA"/>
                </a:solidFill>
                <a:latin typeface="Calibri"/>
                <a:cs typeface="Calibri"/>
              </a:rPr>
              <a:t> </a:t>
            </a:r>
            <a:r>
              <a:rPr lang="en-US" sz="1800" dirty="0" smtClean="0">
                <a:solidFill>
                  <a:srgbClr val="FFF4CA"/>
                </a:solidFill>
                <a:latin typeface="Calibri"/>
                <a:cs typeface="Calibri"/>
                <a:sym typeface="Wingdings"/>
              </a:rPr>
              <a:t></a:t>
            </a:r>
            <a:r>
              <a:rPr lang="en-US" sz="1800" dirty="0" smtClean="0">
                <a:solidFill>
                  <a:srgbClr val="FFF4CA"/>
                </a:solidFill>
                <a:latin typeface="Calibri"/>
                <a:cs typeface="Calibri"/>
              </a:rPr>
              <a:t> </a:t>
            </a:r>
            <a:r>
              <a:rPr lang="en-US" sz="1800" dirty="0">
                <a:solidFill>
                  <a:srgbClr val="FFF4CA"/>
                </a:solidFill>
                <a:latin typeface="Calibri"/>
                <a:cs typeface="Calibri"/>
              </a:rPr>
              <a:t>the Mozambican data does not show similarly positively impacts on intra-community governance. </a:t>
            </a:r>
          </a:p>
          <a:p>
            <a:pPr>
              <a:spcBef>
                <a:spcPts val="100"/>
              </a:spcBef>
              <a:spcAft>
                <a:spcPts val="1200"/>
              </a:spcAft>
            </a:pPr>
            <a:r>
              <a:rPr lang="en-US" sz="1800" dirty="0">
                <a:solidFill>
                  <a:schemeClr val="tx2">
                    <a:lumMod val="60000"/>
                    <a:lumOff val="40000"/>
                  </a:schemeClr>
                </a:solidFill>
                <a:latin typeface="Calibri"/>
                <a:cs typeface="Calibri"/>
              </a:rPr>
              <a:t>Mozambican communities’ 1</a:t>
            </a:r>
            <a:r>
              <a:rPr lang="en-US" sz="1800" baseline="30000" dirty="0">
                <a:solidFill>
                  <a:schemeClr val="tx2">
                    <a:lumMod val="60000"/>
                    <a:lumOff val="40000"/>
                  </a:schemeClr>
                </a:solidFill>
                <a:latin typeface="Calibri"/>
                <a:cs typeface="Calibri"/>
              </a:rPr>
              <a:t>st</a:t>
            </a:r>
            <a:r>
              <a:rPr lang="en-US" sz="1800" dirty="0">
                <a:solidFill>
                  <a:schemeClr val="tx2">
                    <a:lumMod val="60000"/>
                    <a:lumOff val="40000"/>
                  </a:schemeClr>
                </a:solidFill>
                <a:latin typeface="Calibri"/>
                <a:cs typeface="Calibri"/>
              </a:rPr>
              <a:t> draft rules included provisions that directly contravene the Mozambican Constitution’s protections for women’s land </a:t>
            </a:r>
            <a:r>
              <a:rPr lang="en-US" sz="1800" dirty="0" smtClean="0">
                <a:solidFill>
                  <a:schemeClr val="tx2">
                    <a:lumMod val="60000"/>
                    <a:lumOff val="40000"/>
                  </a:schemeClr>
                </a:solidFill>
                <a:latin typeface="Calibri"/>
                <a:cs typeface="Calibri"/>
              </a:rPr>
              <a:t>rights. </a:t>
            </a:r>
            <a:endParaRPr lang="en-US" sz="1800" dirty="0">
              <a:solidFill>
                <a:schemeClr val="tx2">
                  <a:lumMod val="60000"/>
                  <a:lumOff val="40000"/>
                </a:schemeClr>
              </a:solidFill>
              <a:latin typeface="Calibri"/>
              <a:cs typeface="Calibri"/>
              <a:sym typeface="Wingdings"/>
            </a:endParaRPr>
          </a:p>
          <a:p>
            <a:pPr marL="228600" lvl="1" indent="0">
              <a:spcBef>
                <a:spcPts val="100"/>
              </a:spcBef>
              <a:spcAft>
                <a:spcPts val="1200"/>
              </a:spcAft>
              <a:buNone/>
            </a:pPr>
            <a:r>
              <a:rPr lang="en-US" sz="1500" dirty="0" smtClean="0">
                <a:solidFill>
                  <a:schemeClr val="accent2">
                    <a:lumMod val="20000"/>
                    <a:lumOff val="80000"/>
                  </a:schemeClr>
                </a:solidFill>
                <a:latin typeface="Calibri"/>
                <a:cs typeface="Calibri"/>
                <a:sym typeface="Wingdings"/>
              </a:rPr>
              <a:t> A</a:t>
            </a:r>
            <a:r>
              <a:rPr lang="en-US" sz="1500" dirty="0" smtClean="0">
                <a:solidFill>
                  <a:schemeClr val="accent2">
                    <a:lumMod val="20000"/>
                    <a:lumOff val="80000"/>
                  </a:schemeClr>
                </a:solidFill>
                <a:latin typeface="Calibri"/>
                <a:cs typeface="Calibri"/>
              </a:rPr>
              <a:t> </a:t>
            </a:r>
            <a:r>
              <a:rPr lang="en-US" sz="1500" dirty="0">
                <a:solidFill>
                  <a:schemeClr val="accent2">
                    <a:lumMod val="20000"/>
                    <a:lumOff val="80000"/>
                  </a:schemeClr>
                </a:solidFill>
                <a:latin typeface="Calibri"/>
                <a:cs typeface="Calibri"/>
              </a:rPr>
              <a:t>process of </a:t>
            </a:r>
            <a:r>
              <a:rPr lang="en-US" sz="1500" dirty="0" smtClean="0">
                <a:solidFill>
                  <a:schemeClr val="accent2">
                    <a:lumMod val="20000"/>
                    <a:lumOff val="80000"/>
                  </a:schemeClr>
                </a:solidFill>
                <a:latin typeface="Calibri"/>
                <a:cs typeface="Calibri"/>
              </a:rPr>
              <a:t>discussing </a:t>
            </a:r>
            <a:r>
              <a:rPr lang="en-US" sz="1500" dirty="0">
                <a:solidFill>
                  <a:schemeClr val="accent2">
                    <a:lumMod val="20000"/>
                    <a:lumOff val="80000"/>
                  </a:schemeClr>
                </a:solidFill>
                <a:latin typeface="Calibri"/>
                <a:cs typeface="Calibri"/>
              </a:rPr>
              <a:t>and amending local norms during community land </a:t>
            </a:r>
            <a:r>
              <a:rPr lang="en-US" sz="1500" dirty="0" smtClean="0">
                <a:solidFill>
                  <a:schemeClr val="accent2">
                    <a:lumMod val="20000"/>
                    <a:lumOff val="80000"/>
                  </a:schemeClr>
                </a:solidFill>
                <a:latin typeface="Calibri"/>
                <a:cs typeface="Calibri"/>
              </a:rPr>
              <a:t>delimitation activities </a:t>
            </a:r>
            <a:r>
              <a:rPr lang="en-US" sz="1500" dirty="0">
                <a:solidFill>
                  <a:schemeClr val="accent2">
                    <a:lumMod val="20000"/>
                    <a:lumOff val="80000"/>
                  </a:schemeClr>
                </a:solidFill>
                <a:latin typeface="Calibri"/>
                <a:cs typeface="Calibri"/>
              </a:rPr>
              <a:t>is </a:t>
            </a:r>
            <a:r>
              <a:rPr lang="en-US" sz="1500" dirty="0" smtClean="0">
                <a:solidFill>
                  <a:schemeClr val="accent2">
                    <a:lumMod val="20000"/>
                    <a:lumOff val="80000"/>
                  </a:schemeClr>
                </a:solidFill>
                <a:latin typeface="Calibri"/>
                <a:cs typeface="Calibri"/>
              </a:rPr>
              <a:t>KEY to </a:t>
            </a:r>
            <a:r>
              <a:rPr lang="en-US" sz="1500" dirty="0">
                <a:solidFill>
                  <a:schemeClr val="accent2">
                    <a:lumMod val="20000"/>
                    <a:lumOff val="80000"/>
                  </a:schemeClr>
                </a:solidFill>
                <a:latin typeface="Calibri"/>
                <a:cs typeface="Calibri"/>
              </a:rPr>
              <a:t>the </a:t>
            </a:r>
            <a:r>
              <a:rPr lang="en-US" sz="1500" dirty="0" smtClean="0">
                <a:solidFill>
                  <a:schemeClr val="accent2">
                    <a:lumMod val="20000"/>
                    <a:lumOff val="80000"/>
                  </a:schemeClr>
                </a:solidFill>
                <a:latin typeface="Calibri"/>
                <a:cs typeface="Calibri"/>
              </a:rPr>
              <a:t>creation of </a:t>
            </a:r>
            <a:r>
              <a:rPr lang="en-US" sz="1500" dirty="0">
                <a:solidFill>
                  <a:schemeClr val="accent2">
                    <a:lumMod val="20000"/>
                    <a:lumOff val="80000"/>
                  </a:schemeClr>
                </a:solidFill>
                <a:latin typeface="Calibri"/>
                <a:cs typeface="Calibri"/>
              </a:rPr>
              <a:t>intra-community mechanisms to protect women’s rights. </a:t>
            </a:r>
            <a:endParaRPr lang="en-US" sz="1500" dirty="0" smtClean="0">
              <a:solidFill>
                <a:schemeClr val="accent2">
                  <a:lumMod val="20000"/>
                  <a:lumOff val="80000"/>
                </a:schemeClr>
              </a:solidFill>
              <a:latin typeface="Calibri"/>
              <a:cs typeface="Calibri"/>
            </a:endParaRPr>
          </a:p>
          <a:p>
            <a:pPr>
              <a:spcBef>
                <a:spcPts val="100"/>
              </a:spcBef>
              <a:spcAft>
                <a:spcPts val="1200"/>
              </a:spcAft>
            </a:pPr>
            <a:endParaRPr lang="en-US" sz="1400" dirty="0" smtClean="0">
              <a:solidFill>
                <a:srgbClr val="FFF4CA"/>
              </a:solidFill>
              <a:latin typeface="Calibri"/>
              <a:cs typeface="Calibri"/>
            </a:endParaRPr>
          </a:p>
        </p:txBody>
      </p:sp>
      <p:pic>
        <p:nvPicPr>
          <p:cNvPr id="5" name="29 Imagen" descr="Mozambique_Figure10.emf"/>
          <p:cNvPicPr/>
          <p:nvPr/>
        </p:nvPicPr>
        <p:blipFill>
          <a:blip r:embed="rId3" cstate="print"/>
          <a:stretch>
            <a:fillRect/>
          </a:stretch>
        </p:blipFill>
        <p:spPr>
          <a:xfrm>
            <a:off x="4368800" y="1632171"/>
            <a:ext cx="4775200" cy="3536729"/>
          </a:xfrm>
          <a:prstGeom prst="rect">
            <a:avLst/>
          </a:prstGeom>
        </p:spPr>
      </p:pic>
      <p:sp>
        <p:nvSpPr>
          <p:cNvPr id="6" name="TextBox 5"/>
          <p:cNvSpPr txBox="1"/>
          <p:nvPr/>
        </p:nvSpPr>
        <p:spPr>
          <a:xfrm>
            <a:off x="109185" y="6413500"/>
            <a:ext cx="8785697" cy="369332"/>
          </a:xfrm>
          <a:prstGeom prst="rect">
            <a:avLst/>
          </a:prstGeom>
          <a:noFill/>
        </p:spPr>
        <p:txBody>
          <a:bodyPr wrap="square" rtlCol="0">
            <a:spAutoFit/>
          </a:bodyPr>
          <a:lstStyle/>
          <a:p>
            <a:endParaRPr lang="en-US" dirty="0"/>
          </a:p>
        </p:txBody>
      </p:sp>
      <p:sp>
        <p:nvSpPr>
          <p:cNvPr id="4" name="TextBox 3"/>
          <p:cNvSpPr txBox="1"/>
          <p:nvPr/>
        </p:nvSpPr>
        <p:spPr>
          <a:xfrm>
            <a:off x="1" y="5582503"/>
            <a:ext cx="9143999" cy="1200329"/>
          </a:xfrm>
          <a:prstGeom prst="rect">
            <a:avLst/>
          </a:prstGeom>
          <a:noFill/>
        </p:spPr>
        <p:txBody>
          <a:bodyPr wrap="square" rtlCol="0">
            <a:spAutoFit/>
          </a:bodyPr>
          <a:lstStyle/>
          <a:p>
            <a:pPr marL="0" lvl="1" algn="ctr"/>
            <a:r>
              <a:rPr lang="en-US" dirty="0" smtClean="0">
                <a:solidFill>
                  <a:schemeClr val="accent2">
                    <a:lumMod val="60000"/>
                    <a:lumOff val="40000"/>
                  </a:schemeClr>
                </a:solidFill>
                <a:latin typeface="Calibri"/>
                <a:cs typeface="Calibri"/>
              </a:rPr>
              <a:t>By </a:t>
            </a:r>
            <a:r>
              <a:rPr lang="en-US" dirty="0">
                <a:solidFill>
                  <a:schemeClr val="accent2">
                    <a:lumMod val="60000"/>
                    <a:lumOff val="40000"/>
                  </a:schemeClr>
                </a:solidFill>
                <a:latin typeface="Calibri"/>
                <a:cs typeface="Calibri"/>
              </a:rPr>
              <a:t>failing to include opportunities for communities to assess local norms and practices, Mozambique’s land delimitation process misses a critical opportunity to align local rules with national law, protect the land rights of </a:t>
            </a:r>
            <a:r>
              <a:rPr lang="en-US" dirty="0" smtClean="0">
                <a:solidFill>
                  <a:schemeClr val="accent2">
                    <a:lumMod val="60000"/>
                    <a:lumOff val="40000"/>
                  </a:schemeClr>
                </a:solidFill>
                <a:latin typeface="Calibri"/>
                <a:cs typeface="Calibri"/>
              </a:rPr>
              <a:t>women, </a:t>
            </a:r>
            <a:r>
              <a:rPr lang="en-US" dirty="0">
                <a:solidFill>
                  <a:schemeClr val="accent2">
                    <a:lumMod val="60000"/>
                    <a:lumOff val="40000"/>
                  </a:schemeClr>
                </a:solidFill>
                <a:latin typeface="Calibri"/>
                <a:cs typeface="Calibri"/>
              </a:rPr>
              <a:t>and strengthen communities’ power to hold their leaders accountable to </a:t>
            </a:r>
            <a:r>
              <a:rPr lang="en-US" dirty="0" smtClean="0">
                <a:solidFill>
                  <a:schemeClr val="accent2">
                    <a:lumMod val="60000"/>
                    <a:lumOff val="40000"/>
                  </a:schemeClr>
                </a:solidFill>
                <a:latin typeface="Calibri"/>
                <a:cs typeface="Calibri"/>
              </a:rPr>
              <a:t>good governance of </a:t>
            </a:r>
            <a:r>
              <a:rPr lang="en-US" dirty="0">
                <a:solidFill>
                  <a:schemeClr val="accent2">
                    <a:lumMod val="60000"/>
                    <a:lumOff val="40000"/>
                  </a:schemeClr>
                </a:solidFill>
                <a:latin typeface="Calibri"/>
                <a:cs typeface="Calibri"/>
              </a:rPr>
              <a:t>land and </a:t>
            </a:r>
            <a:r>
              <a:rPr lang="en-US" dirty="0" smtClean="0">
                <a:solidFill>
                  <a:schemeClr val="accent2">
                    <a:lumMod val="60000"/>
                    <a:lumOff val="40000"/>
                  </a:schemeClr>
                </a:solidFill>
                <a:latin typeface="Calibri"/>
                <a:cs typeface="Calibri"/>
              </a:rPr>
              <a:t>natural resources</a:t>
            </a:r>
            <a:r>
              <a:rPr lang="en-US" dirty="0">
                <a:solidFill>
                  <a:schemeClr val="accent2">
                    <a:lumMod val="60000"/>
                    <a:lumOff val="40000"/>
                  </a:schemeClr>
                </a:solidFill>
                <a:latin typeface="Calibri"/>
                <a:cs typeface="Calibri"/>
              </a:rPr>
              <a:t>. </a:t>
            </a:r>
            <a:endParaRPr lang="en-US" dirty="0">
              <a:solidFill>
                <a:srgbClr val="F8CC55"/>
              </a:solidFill>
              <a:latin typeface="Calibri"/>
              <a:cs typeface="Calibri"/>
            </a:endParaRPr>
          </a:p>
        </p:txBody>
      </p:sp>
      <p:sp>
        <p:nvSpPr>
          <p:cNvPr id="7" name="TextBox 6"/>
          <p:cNvSpPr txBox="1"/>
          <p:nvPr/>
        </p:nvSpPr>
        <p:spPr>
          <a:xfrm>
            <a:off x="6916618" y="5143500"/>
            <a:ext cx="2227382" cy="307777"/>
          </a:xfrm>
          <a:prstGeom prst="rect">
            <a:avLst/>
          </a:prstGeom>
          <a:noFill/>
        </p:spPr>
        <p:txBody>
          <a:bodyPr wrap="square" rtlCol="0">
            <a:spAutoFit/>
          </a:bodyPr>
          <a:lstStyle/>
          <a:p>
            <a:r>
              <a:rPr lang="en-US" sz="1400" dirty="0" smtClean="0">
                <a:solidFill>
                  <a:srgbClr val="FEDE61"/>
                </a:solidFill>
              </a:rPr>
              <a:t>       </a:t>
            </a:r>
            <a:r>
              <a:rPr lang="en-US" sz="1400" dirty="0" smtClean="0">
                <a:solidFill>
                  <a:schemeClr val="accent2">
                    <a:lumMod val="20000"/>
                    <a:lumOff val="80000"/>
                  </a:schemeClr>
                </a:solidFill>
              </a:rPr>
              <a:t>    (Mozambique data)</a:t>
            </a:r>
            <a:endParaRPr lang="en-US" sz="1400" dirty="0">
              <a:solidFill>
                <a:schemeClr val="accent2">
                  <a:lumMod val="20000"/>
                  <a:lumOff val="80000"/>
                </a:schemeClr>
              </a:solidFill>
            </a:endParaRPr>
          </a:p>
        </p:txBody>
      </p:sp>
    </p:spTree>
    <p:extLst>
      <p:ext uri="{BB962C8B-B14F-4D97-AF65-F5344CB8AC3E}">
        <p14:creationId xmlns:p14="http://schemas.microsoft.com/office/powerpoint/2010/main" val="63104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38423"/>
          </a:xfrm>
        </p:spPr>
        <p:txBody>
          <a:bodyPr>
            <a:noAutofit/>
          </a:bodyPr>
          <a:lstStyle/>
          <a:p>
            <a:pPr algn="ctr"/>
            <a:r>
              <a:rPr lang="en-US" sz="4000" dirty="0" smtClean="0">
                <a:solidFill>
                  <a:schemeClr val="accent2">
                    <a:lumMod val="20000"/>
                    <a:lumOff val="80000"/>
                  </a:schemeClr>
                </a:solidFill>
                <a:latin typeface="Calibri"/>
                <a:cs typeface="Calibri"/>
              </a:rPr>
              <a:t>1.5 years later: Are the by-laws holding?</a:t>
            </a:r>
            <a:endParaRPr lang="en-US" sz="4000" dirty="0">
              <a:solidFill>
                <a:schemeClr val="accent2">
                  <a:lumMod val="20000"/>
                  <a:lumOff val="80000"/>
                </a:schemeClr>
              </a:solidFill>
              <a:latin typeface="Calibri"/>
              <a:cs typeface="Calibri"/>
            </a:endParaRPr>
          </a:p>
        </p:txBody>
      </p:sp>
      <p:sp>
        <p:nvSpPr>
          <p:cNvPr id="3" name="Content Placeholder 2"/>
          <p:cNvSpPr>
            <a:spLocks noGrp="1"/>
          </p:cNvSpPr>
          <p:nvPr>
            <p:ph sz="quarter" idx="1"/>
          </p:nvPr>
        </p:nvSpPr>
        <p:spPr>
          <a:xfrm>
            <a:off x="4097218" y="1644872"/>
            <a:ext cx="5046782" cy="3441700"/>
          </a:xfrm>
        </p:spPr>
        <p:txBody>
          <a:bodyPr>
            <a:noAutofit/>
          </a:bodyPr>
          <a:lstStyle/>
          <a:p>
            <a:pPr marL="349250" lvl="1" indent="-285750"/>
            <a:r>
              <a:rPr lang="en-US" sz="1900" u="sng" dirty="0">
                <a:solidFill>
                  <a:srgbClr val="FEDE61"/>
                </a:solidFill>
                <a:latin typeface="Calibri"/>
                <a:cs typeface="Calibri"/>
              </a:rPr>
              <a:t>Mozambique</a:t>
            </a:r>
            <a:r>
              <a:rPr lang="en-US" sz="1900" dirty="0">
                <a:solidFill>
                  <a:srgbClr val="FEDE61"/>
                </a:solidFill>
                <a:latin typeface="Calibri"/>
                <a:cs typeface="Calibri"/>
              </a:rPr>
              <a:t>: CTV now including rule-drafting process as part of delimitation </a:t>
            </a:r>
            <a:r>
              <a:rPr lang="en-US" sz="1900" dirty="0" smtClean="0">
                <a:solidFill>
                  <a:srgbClr val="FEDE61"/>
                </a:solidFill>
                <a:latin typeface="Calibri"/>
                <a:cs typeface="Calibri"/>
              </a:rPr>
              <a:t>procedure; </a:t>
            </a:r>
            <a:r>
              <a:rPr lang="en-US" sz="1900" dirty="0">
                <a:solidFill>
                  <a:srgbClr val="FEDE61"/>
                </a:solidFill>
                <a:latin typeface="Calibri"/>
                <a:cs typeface="Calibri"/>
              </a:rPr>
              <a:t>training other NGOs to facilitate this </a:t>
            </a:r>
            <a:r>
              <a:rPr lang="en-US" sz="1900" dirty="0" smtClean="0">
                <a:solidFill>
                  <a:srgbClr val="FEDE61"/>
                </a:solidFill>
                <a:latin typeface="Calibri"/>
                <a:cs typeface="Calibri"/>
              </a:rPr>
              <a:t>process.</a:t>
            </a:r>
            <a:endParaRPr lang="en-US" sz="1900" dirty="0">
              <a:solidFill>
                <a:srgbClr val="FEDE61"/>
              </a:solidFill>
              <a:latin typeface="Calibri"/>
              <a:cs typeface="Calibri"/>
            </a:endParaRPr>
          </a:p>
          <a:p>
            <a:pPr marL="349250" lvl="1" indent="-285750"/>
            <a:r>
              <a:rPr lang="en-US" sz="1900" u="sng" dirty="0" smtClean="0">
                <a:solidFill>
                  <a:schemeClr val="accent2">
                    <a:lumMod val="20000"/>
                    <a:lumOff val="80000"/>
                  </a:schemeClr>
                </a:solidFill>
                <a:latin typeface="Calibri"/>
                <a:cs typeface="Calibri"/>
              </a:rPr>
              <a:t>Uganda</a:t>
            </a:r>
            <a:r>
              <a:rPr lang="en-US" sz="1900" dirty="0" smtClean="0">
                <a:solidFill>
                  <a:schemeClr val="accent2">
                    <a:lumMod val="20000"/>
                    <a:lumOff val="80000"/>
                  </a:schemeClr>
                </a:solidFill>
                <a:latin typeface="Calibri"/>
                <a:cs typeface="Calibri"/>
              </a:rPr>
              <a:t>: Communities </a:t>
            </a:r>
            <a:r>
              <a:rPr lang="en-US" sz="1900" dirty="0">
                <a:solidFill>
                  <a:schemeClr val="accent2">
                    <a:lumMod val="20000"/>
                    <a:lumOff val="80000"/>
                  </a:schemeClr>
                </a:solidFill>
                <a:latin typeface="Calibri"/>
                <a:cs typeface="Calibri"/>
              </a:rPr>
              <a:t>who formally adopted their </a:t>
            </a:r>
            <a:r>
              <a:rPr lang="en-US" sz="1900" dirty="0" smtClean="0">
                <a:solidFill>
                  <a:schemeClr val="accent2">
                    <a:lumMod val="20000"/>
                    <a:lumOff val="80000"/>
                  </a:schemeClr>
                </a:solidFill>
                <a:latin typeface="Calibri"/>
                <a:cs typeface="Calibri"/>
              </a:rPr>
              <a:t>by-</a:t>
            </a:r>
            <a:r>
              <a:rPr lang="en-US" sz="1900" dirty="0">
                <a:solidFill>
                  <a:schemeClr val="accent2">
                    <a:lumMod val="20000"/>
                    <a:lumOff val="80000"/>
                  </a:schemeClr>
                </a:solidFill>
                <a:latin typeface="Calibri"/>
                <a:cs typeface="Calibri"/>
              </a:rPr>
              <a:t>laws are abiding by their constitutions </a:t>
            </a:r>
            <a:r>
              <a:rPr lang="en-US" sz="1900" dirty="0" smtClean="0">
                <a:solidFill>
                  <a:schemeClr val="accent2">
                    <a:lumMod val="20000"/>
                    <a:lumOff val="80000"/>
                  </a:schemeClr>
                </a:solidFill>
                <a:latin typeface="Calibri"/>
                <a:cs typeface="Calibri"/>
              </a:rPr>
              <a:t> and report more unity and order </a:t>
            </a:r>
            <a:r>
              <a:rPr lang="en-US" sz="1900" dirty="0" smtClean="0">
                <a:solidFill>
                  <a:schemeClr val="accent2">
                    <a:lumMod val="20000"/>
                    <a:lumOff val="80000"/>
                  </a:schemeClr>
                </a:solidFill>
                <a:latin typeface="Calibri"/>
                <a:cs typeface="Calibri"/>
                <a:sym typeface="Wingdings"/>
              </a:rPr>
              <a:t> making improvements with funds collected.</a:t>
            </a:r>
          </a:p>
          <a:p>
            <a:pPr marL="349250" lvl="1" indent="-285750"/>
            <a:r>
              <a:rPr lang="en-US" sz="1900" u="sng" dirty="0" smtClean="0">
                <a:solidFill>
                  <a:schemeClr val="accent2">
                    <a:lumMod val="60000"/>
                    <a:lumOff val="40000"/>
                  </a:schemeClr>
                </a:solidFill>
                <a:latin typeface="Calibri"/>
                <a:cs typeface="Calibri"/>
                <a:sym typeface="Wingdings"/>
              </a:rPr>
              <a:t>Liberia</a:t>
            </a:r>
            <a:r>
              <a:rPr lang="en-US" sz="1900" dirty="0" smtClean="0">
                <a:solidFill>
                  <a:schemeClr val="accent2">
                    <a:lumMod val="60000"/>
                    <a:lumOff val="40000"/>
                  </a:schemeClr>
                </a:solidFill>
                <a:latin typeface="Calibri"/>
                <a:cs typeface="Calibri"/>
                <a:sym typeface="Wingdings"/>
              </a:rPr>
              <a:t>: C</a:t>
            </a:r>
            <a:r>
              <a:rPr lang="en-US" sz="1900" dirty="0" smtClean="0">
                <a:solidFill>
                  <a:schemeClr val="accent2">
                    <a:lumMod val="60000"/>
                    <a:lumOff val="40000"/>
                  </a:schemeClr>
                </a:solidFill>
                <a:latin typeface="Calibri"/>
                <a:cs typeface="Calibri"/>
              </a:rPr>
              <a:t>ommunities have not yet formally adopted by-laws </a:t>
            </a:r>
            <a:r>
              <a:rPr lang="en-US" sz="1900" dirty="0" smtClean="0">
                <a:solidFill>
                  <a:schemeClr val="accent2">
                    <a:lumMod val="60000"/>
                    <a:lumOff val="40000"/>
                  </a:schemeClr>
                </a:solidFill>
                <a:latin typeface="Calibri"/>
                <a:cs typeface="Calibri"/>
                <a:sym typeface="Wingdings"/>
              </a:rPr>
              <a:t> leaders </a:t>
            </a:r>
            <a:r>
              <a:rPr lang="en-US" sz="1900" dirty="0" smtClean="0">
                <a:solidFill>
                  <a:schemeClr val="accent2">
                    <a:lumMod val="60000"/>
                    <a:lumOff val="40000"/>
                  </a:schemeClr>
                </a:solidFill>
                <a:latin typeface="Calibri"/>
                <a:cs typeface="Calibri"/>
              </a:rPr>
              <a:t>are only enforcing those rules that are income-generating.</a:t>
            </a:r>
            <a:endParaRPr lang="en-US" sz="1900" dirty="0">
              <a:solidFill>
                <a:schemeClr val="accent2">
                  <a:lumMod val="60000"/>
                  <a:lumOff val="40000"/>
                </a:schemeClr>
              </a:solidFill>
              <a:latin typeface="Calibri"/>
              <a:cs typeface="Calibri"/>
            </a:endParaRPr>
          </a:p>
        </p:txBody>
      </p:sp>
      <p:pic>
        <p:nvPicPr>
          <p:cNvPr id="4" name="Picture 3" descr="SDC1010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044700"/>
            <a:ext cx="4116544" cy="3810000"/>
          </a:xfrm>
          <a:prstGeom prst="rect">
            <a:avLst/>
          </a:prstGeom>
          <a:noFill/>
          <a:ln>
            <a:noFill/>
          </a:ln>
        </p:spPr>
      </p:pic>
      <p:sp>
        <p:nvSpPr>
          <p:cNvPr id="5" name="TextBox 4"/>
          <p:cNvSpPr txBox="1"/>
          <p:nvPr/>
        </p:nvSpPr>
        <p:spPr>
          <a:xfrm>
            <a:off x="0" y="5358704"/>
            <a:ext cx="9232900" cy="1738938"/>
          </a:xfrm>
          <a:prstGeom prst="rect">
            <a:avLst/>
          </a:prstGeom>
          <a:noFill/>
        </p:spPr>
        <p:txBody>
          <a:bodyPr wrap="square" rtlCol="0">
            <a:spAutoFit/>
          </a:bodyPr>
          <a:lstStyle/>
          <a:p>
            <a:pPr marL="4686300" lvl="8" indent="-228600">
              <a:buFont typeface="Arial"/>
              <a:buChar char="•"/>
            </a:pPr>
            <a:r>
              <a:rPr lang="en-US" sz="1600" dirty="0">
                <a:solidFill>
                  <a:schemeClr val="accent2">
                    <a:lumMod val="20000"/>
                    <a:lumOff val="80000"/>
                  </a:schemeClr>
                </a:solidFill>
                <a:latin typeface="Calibri"/>
                <a:cs typeface="Calibri"/>
              </a:rPr>
              <a:t>Central Morweh: Community’s by-laws may be used to refute a corrupt deal made by national and local elites (</a:t>
            </a:r>
            <a:r>
              <a:rPr lang="en-US" sz="1600" dirty="0" smtClean="0">
                <a:solidFill>
                  <a:schemeClr val="accent2">
                    <a:lumMod val="20000"/>
                    <a:lumOff val="80000"/>
                  </a:schemeClr>
                </a:solidFill>
                <a:latin typeface="Calibri"/>
                <a:cs typeface="Calibri"/>
              </a:rPr>
              <a:t>Private Use Permit) </a:t>
            </a:r>
            <a:endParaRPr lang="en-US" sz="1600" dirty="0">
              <a:solidFill>
                <a:schemeClr val="accent2">
                  <a:lumMod val="20000"/>
                  <a:lumOff val="80000"/>
                </a:schemeClr>
              </a:solidFill>
              <a:latin typeface="Calibri"/>
              <a:cs typeface="Calibri"/>
            </a:endParaRPr>
          </a:p>
          <a:p>
            <a:pPr marL="114300" lvl="1">
              <a:spcBef>
                <a:spcPts val="600"/>
              </a:spcBef>
            </a:pPr>
            <a:r>
              <a:rPr lang="en-US" dirty="0" smtClean="0">
                <a:solidFill>
                  <a:schemeClr val="accent2">
                    <a:lumMod val="60000"/>
                    <a:lumOff val="40000"/>
                  </a:schemeClr>
                </a:solidFill>
                <a:latin typeface="Calibri"/>
                <a:cs typeface="Calibri"/>
                <a:sym typeface="Wingdings"/>
              </a:rPr>
              <a:t> </a:t>
            </a:r>
            <a:r>
              <a:rPr lang="en-US" dirty="0" smtClean="0">
                <a:solidFill>
                  <a:schemeClr val="accent2">
                    <a:lumMod val="60000"/>
                    <a:lumOff val="40000"/>
                  </a:schemeClr>
                </a:solidFill>
                <a:latin typeface="Calibri"/>
                <a:cs typeface="Calibri"/>
              </a:rPr>
              <a:t>In </a:t>
            </a:r>
            <a:r>
              <a:rPr lang="en-US" dirty="0">
                <a:solidFill>
                  <a:schemeClr val="accent2">
                    <a:lumMod val="60000"/>
                    <a:lumOff val="40000"/>
                  </a:schemeClr>
                </a:solidFill>
                <a:latin typeface="Calibri"/>
                <a:cs typeface="Calibri"/>
              </a:rPr>
              <a:t>the event of future bad-faith appropriation of community lands, community by-laws may be considered important legal proof of a community’s land claims.</a:t>
            </a:r>
          </a:p>
          <a:p>
            <a:pPr marL="285750" indent="-285750">
              <a:buFont typeface="Arial"/>
              <a:buChar char="•"/>
            </a:pPr>
            <a:endParaRPr lang="en-US" dirty="0"/>
          </a:p>
        </p:txBody>
      </p:sp>
    </p:spTree>
    <p:extLst>
      <p:ext uri="{BB962C8B-B14F-4D97-AF65-F5344CB8AC3E}">
        <p14:creationId xmlns:p14="http://schemas.microsoft.com/office/powerpoint/2010/main" val="771084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DEEC6"/>
                </a:solidFill>
                <a:latin typeface="Calibri"/>
                <a:cs typeface="Calibri"/>
              </a:rPr>
              <a:t>In conclusion:</a:t>
            </a:r>
            <a:endParaRPr lang="en-US" dirty="0">
              <a:solidFill>
                <a:srgbClr val="FDEEC6"/>
              </a:solidFill>
              <a:latin typeface="Calibri"/>
              <a:cs typeface="Calibri"/>
            </a:endParaRPr>
          </a:p>
        </p:txBody>
      </p:sp>
      <p:sp>
        <p:nvSpPr>
          <p:cNvPr id="3" name="Content Placeholder 2"/>
          <p:cNvSpPr>
            <a:spLocks noGrp="1"/>
          </p:cNvSpPr>
          <p:nvPr>
            <p:ph sz="quarter" idx="1"/>
          </p:nvPr>
        </p:nvSpPr>
        <p:spPr>
          <a:xfrm>
            <a:off x="0" y="1619472"/>
            <a:ext cx="4686300" cy="3663728"/>
          </a:xfrm>
        </p:spPr>
        <p:txBody>
          <a:bodyPr>
            <a:noAutofit/>
          </a:bodyPr>
          <a:lstStyle/>
          <a:p>
            <a:pPr marL="0" indent="0">
              <a:buNone/>
            </a:pPr>
            <a:r>
              <a:rPr lang="en-US" sz="2000" u="sng" dirty="0">
                <a:solidFill>
                  <a:srgbClr val="FFE996"/>
                </a:solidFill>
                <a:latin typeface="Calibri"/>
                <a:cs typeface="Calibri"/>
              </a:rPr>
              <a:t>Community land documentation is not just a technical mapping and registration exercise</a:t>
            </a:r>
            <a:r>
              <a:rPr lang="en-US" sz="2000" dirty="0">
                <a:solidFill>
                  <a:srgbClr val="FFE996"/>
                </a:solidFill>
                <a:latin typeface="Calibri"/>
                <a:cs typeface="Calibri"/>
              </a:rPr>
              <a:t>. Rather it must involve</a:t>
            </a:r>
            <a:r>
              <a:rPr lang="en-US" sz="2000" dirty="0" smtClean="0">
                <a:solidFill>
                  <a:srgbClr val="FFE996"/>
                </a:solidFill>
                <a:latin typeface="Calibri"/>
                <a:cs typeface="Calibri"/>
              </a:rPr>
              <a:t>:</a:t>
            </a:r>
            <a:endParaRPr lang="en-US" sz="2000" dirty="0">
              <a:solidFill>
                <a:srgbClr val="FFE996"/>
              </a:solidFill>
              <a:latin typeface="Calibri"/>
              <a:cs typeface="Calibri"/>
            </a:endParaRPr>
          </a:p>
          <a:p>
            <a:pPr marL="342900" indent="-228600"/>
            <a:r>
              <a:rPr lang="en-US" sz="2000" dirty="0">
                <a:solidFill>
                  <a:srgbClr val="FFF4CA"/>
                </a:solidFill>
                <a:latin typeface="Calibri"/>
                <a:cs typeface="Calibri"/>
              </a:rPr>
              <a:t>The </a:t>
            </a:r>
            <a:r>
              <a:rPr lang="en-US" sz="2000" i="1" dirty="0">
                <a:solidFill>
                  <a:srgbClr val="FFF4CA"/>
                </a:solidFill>
                <a:latin typeface="Calibri"/>
                <a:cs typeface="Calibri"/>
              </a:rPr>
              <a:t>peace-building </a:t>
            </a:r>
            <a:r>
              <a:rPr lang="en-US" sz="2000" dirty="0">
                <a:solidFill>
                  <a:srgbClr val="FFF4CA"/>
                </a:solidFill>
                <a:latin typeface="Calibri"/>
                <a:cs typeface="Calibri"/>
              </a:rPr>
              <a:t>task of land conflict </a:t>
            </a:r>
            <a:r>
              <a:rPr lang="en-US" sz="2000" dirty="0" smtClean="0">
                <a:solidFill>
                  <a:srgbClr val="FFF4CA"/>
                </a:solidFill>
                <a:latin typeface="Calibri"/>
                <a:cs typeface="Calibri"/>
              </a:rPr>
              <a:t>resolution;</a:t>
            </a:r>
            <a:endParaRPr lang="en-US" sz="2000" dirty="0">
              <a:solidFill>
                <a:srgbClr val="FFF4CA"/>
              </a:solidFill>
              <a:latin typeface="Calibri"/>
              <a:cs typeface="Calibri"/>
            </a:endParaRPr>
          </a:p>
          <a:p>
            <a:pPr marL="342900" indent="-228600"/>
            <a:r>
              <a:rPr lang="en-US" sz="2000" dirty="0">
                <a:solidFill>
                  <a:srgbClr val="FFF4CA"/>
                </a:solidFill>
                <a:latin typeface="Calibri"/>
                <a:cs typeface="Calibri"/>
              </a:rPr>
              <a:t>The </a:t>
            </a:r>
            <a:r>
              <a:rPr lang="en-US" sz="2000" i="1" dirty="0">
                <a:solidFill>
                  <a:srgbClr val="FFF4CA"/>
                </a:solidFill>
                <a:latin typeface="Calibri"/>
                <a:cs typeface="Calibri"/>
              </a:rPr>
              <a:t>governance</a:t>
            </a:r>
            <a:r>
              <a:rPr lang="en-US" sz="2000" dirty="0">
                <a:solidFill>
                  <a:srgbClr val="FFF4CA"/>
                </a:solidFill>
                <a:latin typeface="Calibri"/>
                <a:cs typeface="Calibri"/>
              </a:rPr>
              <a:t> task of strengthening land and natural resource management and holding leaders </a:t>
            </a:r>
            <a:r>
              <a:rPr lang="en-US" sz="2000" dirty="0" smtClean="0">
                <a:solidFill>
                  <a:srgbClr val="FFF4CA"/>
                </a:solidFill>
                <a:latin typeface="Calibri"/>
                <a:cs typeface="Calibri"/>
              </a:rPr>
              <a:t>accountable; </a:t>
            </a:r>
            <a:endParaRPr lang="en-US" sz="2000" dirty="0">
              <a:solidFill>
                <a:srgbClr val="FFF4CA"/>
              </a:solidFill>
              <a:latin typeface="Calibri"/>
              <a:cs typeface="Calibri"/>
            </a:endParaRPr>
          </a:p>
          <a:p>
            <a:pPr marL="342900" indent="-228600"/>
            <a:r>
              <a:rPr lang="en-US" sz="2000" dirty="0">
                <a:solidFill>
                  <a:srgbClr val="FFF4CA"/>
                </a:solidFill>
                <a:latin typeface="Calibri"/>
                <a:cs typeface="Calibri"/>
              </a:rPr>
              <a:t>The </a:t>
            </a:r>
            <a:r>
              <a:rPr lang="en-US" sz="2000" i="1" dirty="0">
                <a:solidFill>
                  <a:srgbClr val="FFF4CA"/>
                </a:solidFill>
                <a:latin typeface="Calibri"/>
                <a:cs typeface="Calibri"/>
              </a:rPr>
              <a:t>equity-promoting </a:t>
            </a:r>
            <a:r>
              <a:rPr lang="en-US" sz="2000" dirty="0">
                <a:solidFill>
                  <a:srgbClr val="FFF4CA"/>
                </a:solidFill>
                <a:latin typeface="Calibri"/>
                <a:cs typeface="Calibri"/>
              </a:rPr>
              <a:t>task of strengthening intra-community protections for the rights of women and other vulnerable groups. </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b="-4110"/>
          <a:stretch/>
        </p:blipFill>
        <p:spPr>
          <a:xfrm>
            <a:off x="4686300" y="2133600"/>
            <a:ext cx="4457700" cy="3276600"/>
          </a:xfrm>
          <a:prstGeom prst="rect">
            <a:avLst/>
          </a:prstGeom>
        </p:spPr>
      </p:pic>
      <p:sp>
        <p:nvSpPr>
          <p:cNvPr id="5" name="TextBox 4"/>
          <p:cNvSpPr txBox="1"/>
          <p:nvPr/>
        </p:nvSpPr>
        <p:spPr>
          <a:xfrm>
            <a:off x="117348" y="5632271"/>
            <a:ext cx="9026652" cy="1384995"/>
          </a:xfrm>
          <a:prstGeom prst="rect">
            <a:avLst/>
          </a:prstGeom>
          <a:noFill/>
        </p:spPr>
        <p:txBody>
          <a:bodyPr wrap="square" rtlCol="0">
            <a:spAutoFit/>
          </a:bodyPr>
          <a:lstStyle/>
          <a:p>
            <a:r>
              <a:rPr lang="en-US" sz="2200" dirty="0" smtClean="0">
                <a:solidFill>
                  <a:srgbClr val="FFE996"/>
                </a:solidFill>
                <a:latin typeface="Calibri"/>
                <a:cs typeface="Calibri"/>
                <a:sym typeface="Wingdings"/>
              </a:rPr>
              <a:t> The g</a:t>
            </a:r>
            <a:r>
              <a:rPr lang="en-US" sz="2200" dirty="0" smtClean="0">
                <a:solidFill>
                  <a:srgbClr val="FFE996"/>
                </a:solidFill>
                <a:latin typeface="Calibri"/>
                <a:cs typeface="Calibri"/>
              </a:rPr>
              <a:t>oal is not </a:t>
            </a:r>
            <a:r>
              <a:rPr lang="en-US" sz="2200" dirty="0">
                <a:solidFill>
                  <a:srgbClr val="FFE996"/>
                </a:solidFill>
                <a:latin typeface="Calibri"/>
                <a:cs typeface="Calibri"/>
              </a:rPr>
              <a:t>only </a:t>
            </a:r>
            <a:r>
              <a:rPr lang="en-US" sz="2200" dirty="0" smtClean="0">
                <a:solidFill>
                  <a:srgbClr val="FFE996"/>
                </a:solidFill>
                <a:latin typeface="Calibri"/>
                <a:cs typeface="Calibri"/>
              </a:rPr>
              <a:t>to support </a:t>
            </a:r>
            <a:r>
              <a:rPr lang="en-US" sz="2200" dirty="0">
                <a:solidFill>
                  <a:srgbClr val="FFE996"/>
                </a:solidFill>
                <a:latin typeface="Calibri"/>
                <a:cs typeface="Calibri"/>
              </a:rPr>
              <a:t>communities to </a:t>
            </a:r>
            <a:r>
              <a:rPr lang="en-US" sz="2200" dirty="0" smtClean="0">
                <a:solidFill>
                  <a:srgbClr val="FFE996"/>
                </a:solidFill>
                <a:latin typeface="Calibri"/>
                <a:cs typeface="Calibri"/>
              </a:rPr>
              <a:t>protect </a:t>
            </a:r>
            <a:r>
              <a:rPr lang="en-US" sz="2200" dirty="0">
                <a:solidFill>
                  <a:srgbClr val="FFE996"/>
                </a:solidFill>
                <a:latin typeface="Calibri"/>
                <a:cs typeface="Calibri"/>
              </a:rPr>
              <a:t>their lands and natural resources, but </a:t>
            </a:r>
            <a:r>
              <a:rPr lang="en-US" sz="2200" dirty="0" smtClean="0">
                <a:solidFill>
                  <a:srgbClr val="FFE996"/>
                </a:solidFill>
                <a:latin typeface="Calibri"/>
                <a:cs typeface="Calibri"/>
              </a:rPr>
              <a:t>to </a:t>
            </a:r>
            <a:r>
              <a:rPr lang="en-US" sz="2200" dirty="0">
                <a:solidFill>
                  <a:srgbClr val="FFE996"/>
                </a:solidFill>
                <a:latin typeface="Calibri"/>
                <a:cs typeface="Calibri"/>
              </a:rPr>
              <a:t>leverage the momentum surrounding </a:t>
            </a:r>
            <a:r>
              <a:rPr lang="en-US" sz="2200" dirty="0" smtClean="0">
                <a:solidFill>
                  <a:srgbClr val="FFE996"/>
                </a:solidFill>
                <a:latin typeface="Calibri"/>
                <a:cs typeface="Calibri"/>
              </a:rPr>
              <a:t>community land documentation to </a:t>
            </a:r>
            <a:r>
              <a:rPr lang="en-US" sz="2200" dirty="0">
                <a:solidFill>
                  <a:srgbClr val="FFE996"/>
                </a:solidFill>
                <a:latin typeface="Calibri"/>
                <a:cs typeface="Calibri"/>
              </a:rPr>
              <a:t>galvanize positive intra-community change. </a:t>
            </a:r>
          </a:p>
          <a:p>
            <a:endParaRPr lang="en-US" dirty="0"/>
          </a:p>
        </p:txBody>
      </p:sp>
    </p:spTree>
    <p:extLst>
      <p:ext uri="{BB962C8B-B14F-4D97-AF65-F5344CB8AC3E}">
        <p14:creationId xmlns:p14="http://schemas.microsoft.com/office/powerpoint/2010/main" val="747408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38423"/>
          </a:xfrm>
        </p:spPr>
        <p:txBody>
          <a:bodyPr>
            <a:normAutofit/>
          </a:bodyPr>
          <a:lstStyle/>
          <a:p>
            <a:pPr algn="ctr"/>
            <a:r>
              <a:rPr lang="en-US" sz="3200" dirty="0" smtClean="0">
                <a:solidFill>
                  <a:srgbClr val="FFF4CA"/>
                </a:solidFill>
                <a:latin typeface="Calibri"/>
                <a:cs typeface="Calibri"/>
              </a:rPr>
              <a:t>How to best facilitate the by-laws drafting process?</a:t>
            </a:r>
            <a:endParaRPr lang="en-US" sz="3200" dirty="0">
              <a:solidFill>
                <a:srgbClr val="FFF4CA"/>
              </a:solidFill>
              <a:latin typeface="Calibri"/>
              <a:cs typeface="Calibri"/>
            </a:endParaRPr>
          </a:p>
        </p:txBody>
      </p:sp>
      <p:sp>
        <p:nvSpPr>
          <p:cNvPr id="3" name="Content Placeholder 2"/>
          <p:cNvSpPr>
            <a:spLocks noGrp="1"/>
          </p:cNvSpPr>
          <p:nvPr>
            <p:ph sz="quarter" idx="1"/>
          </p:nvPr>
        </p:nvSpPr>
        <p:spPr>
          <a:xfrm>
            <a:off x="1" y="1619471"/>
            <a:ext cx="9144000" cy="5238529"/>
          </a:xfrm>
        </p:spPr>
        <p:txBody>
          <a:bodyPr>
            <a:noAutofit/>
          </a:bodyPr>
          <a:lstStyle/>
          <a:p>
            <a:r>
              <a:rPr lang="en-GB" sz="1800" dirty="0">
                <a:solidFill>
                  <a:schemeClr val="accent2">
                    <a:lumMod val="60000"/>
                    <a:lumOff val="40000"/>
                  </a:schemeClr>
                </a:solidFill>
                <a:latin typeface="Calibri"/>
                <a:cs typeface="Calibri"/>
              </a:rPr>
              <a:t>Ensure that all community land documentation activities are done publicly and comprehensively. </a:t>
            </a:r>
            <a:endParaRPr lang="en-GB" sz="1800" dirty="0" smtClean="0">
              <a:solidFill>
                <a:schemeClr val="accent2">
                  <a:lumMod val="60000"/>
                  <a:lumOff val="40000"/>
                </a:schemeClr>
              </a:solidFill>
              <a:latin typeface="Calibri"/>
              <a:cs typeface="Calibri"/>
            </a:endParaRPr>
          </a:p>
          <a:p>
            <a:r>
              <a:rPr lang="en-GB" sz="1800" dirty="0" smtClean="0">
                <a:solidFill>
                  <a:srgbClr val="FFF4CA"/>
                </a:solidFill>
                <a:latin typeface="Calibri"/>
                <a:cs typeface="Calibri"/>
              </a:rPr>
              <a:t>Encourage </a:t>
            </a:r>
            <a:r>
              <a:rPr lang="en-GB" sz="1800" dirty="0">
                <a:solidFill>
                  <a:srgbClr val="FFF4CA"/>
                </a:solidFill>
                <a:latin typeface="Calibri"/>
                <a:cs typeface="Calibri"/>
              </a:rPr>
              <a:t>full community participation in all by-laws drafting discussions, taking care to include all </a:t>
            </a:r>
            <a:r>
              <a:rPr lang="en-GB" sz="1800" dirty="0" smtClean="0">
                <a:solidFill>
                  <a:srgbClr val="FFF4CA"/>
                </a:solidFill>
                <a:latin typeface="Calibri"/>
                <a:cs typeface="Calibri"/>
              </a:rPr>
              <a:t>stakeholders</a:t>
            </a:r>
            <a:r>
              <a:rPr lang="en-GB" sz="1800" dirty="0">
                <a:solidFill>
                  <a:srgbClr val="FFF4CA"/>
                </a:solidFill>
                <a:latin typeface="Calibri"/>
                <a:cs typeface="Calibri"/>
              </a:rPr>
              <a:t> </a:t>
            </a:r>
            <a:r>
              <a:rPr lang="en-GB" sz="1800" dirty="0" smtClean="0">
                <a:solidFill>
                  <a:srgbClr val="FFF4CA"/>
                </a:solidFill>
                <a:latin typeface="Calibri"/>
                <a:cs typeface="Calibri"/>
                <a:sym typeface="Wingdings"/>
              </a:rPr>
              <a:t> </a:t>
            </a:r>
            <a:r>
              <a:rPr lang="en-GB" sz="1800" dirty="0" smtClean="0">
                <a:solidFill>
                  <a:srgbClr val="FFF4CA"/>
                </a:solidFill>
                <a:latin typeface="Calibri"/>
                <a:cs typeface="Calibri"/>
              </a:rPr>
              <a:t>More </a:t>
            </a:r>
            <a:r>
              <a:rPr lang="en-GB" sz="1800" dirty="0">
                <a:solidFill>
                  <a:srgbClr val="FFF4CA"/>
                </a:solidFill>
                <a:latin typeface="Calibri"/>
                <a:cs typeface="Calibri"/>
              </a:rPr>
              <a:t>inclusive </a:t>
            </a:r>
            <a:r>
              <a:rPr lang="en-GB" sz="1800" dirty="0" smtClean="0">
                <a:solidFill>
                  <a:srgbClr val="FFF4CA"/>
                </a:solidFill>
                <a:latin typeface="Calibri"/>
                <a:cs typeface="Calibri"/>
              </a:rPr>
              <a:t>rules/practices </a:t>
            </a:r>
            <a:r>
              <a:rPr lang="en-GB" sz="1800" dirty="0">
                <a:solidFill>
                  <a:srgbClr val="FFF4CA"/>
                </a:solidFill>
                <a:latin typeface="Calibri"/>
                <a:cs typeface="Calibri"/>
              </a:rPr>
              <a:t>that benefit vulnerable </a:t>
            </a:r>
            <a:r>
              <a:rPr lang="en-GB" sz="1800" dirty="0" smtClean="0">
                <a:solidFill>
                  <a:srgbClr val="FFF4CA"/>
                </a:solidFill>
                <a:latin typeface="Calibri"/>
                <a:cs typeface="Calibri"/>
              </a:rPr>
              <a:t>groups may be </a:t>
            </a:r>
            <a:r>
              <a:rPr lang="en-GB" sz="1800" dirty="0">
                <a:solidFill>
                  <a:srgbClr val="FFF4CA"/>
                </a:solidFill>
                <a:latin typeface="Calibri"/>
                <a:cs typeface="Calibri"/>
              </a:rPr>
              <a:t>omitted if the beneficiaries of such </a:t>
            </a:r>
            <a:r>
              <a:rPr lang="en-GB" sz="1800" dirty="0" smtClean="0">
                <a:solidFill>
                  <a:srgbClr val="FFF4CA"/>
                </a:solidFill>
                <a:latin typeface="Calibri"/>
                <a:cs typeface="Calibri"/>
              </a:rPr>
              <a:t>rules are </a:t>
            </a:r>
            <a:r>
              <a:rPr lang="en-GB" sz="1800" dirty="0">
                <a:solidFill>
                  <a:srgbClr val="FFF4CA"/>
                </a:solidFill>
                <a:latin typeface="Calibri"/>
                <a:cs typeface="Calibri"/>
              </a:rPr>
              <a:t>not present to </a:t>
            </a:r>
            <a:r>
              <a:rPr lang="en-GB" sz="1800" dirty="0" smtClean="0">
                <a:solidFill>
                  <a:srgbClr val="FFF4CA"/>
                </a:solidFill>
                <a:latin typeface="Calibri"/>
                <a:cs typeface="Calibri"/>
              </a:rPr>
              <a:t>ensure their inclusion.</a:t>
            </a:r>
          </a:p>
          <a:p>
            <a:r>
              <a:rPr lang="en-GB" sz="1800" dirty="0">
                <a:solidFill>
                  <a:srgbClr val="FEDE61"/>
                </a:solidFill>
                <a:latin typeface="Calibri"/>
                <a:cs typeface="Calibri"/>
              </a:rPr>
              <a:t>Begin the process of drafting by-laws at the lowest level of intra-community governance </a:t>
            </a:r>
            <a:r>
              <a:rPr lang="en-GB" sz="1800" dirty="0" smtClean="0">
                <a:solidFill>
                  <a:srgbClr val="FEDE61"/>
                </a:solidFill>
                <a:latin typeface="Calibri"/>
                <a:cs typeface="Calibri"/>
              </a:rPr>
              <a:t>(village</a:t>
            </a:r>
            <a:r>
              <a:rPr lang="en-GB" sz="1800" dirty="0">
                <a:solidFill>
                  <a:srgbClr val="FEDE61"/>
                </a:solidFill>
                <a:latin typeface="Calibri"/>
                <a:cs typeface="Calibri"/>
              </a:rPr>
              <a:t>, </a:t>
            </a:r>
            <a:r>
              <a:rPr lang="en-GB" sz="1800" dirty="0" smtClean="0">
                <a:solidFill>
                  <a:srgbClr val="FEDE61"/>
                </a:solidFill>
                <a:latin typeface="Calibri"/>
                <a:cs typeface="Calibri"/>
              </a:rPr>
              <a:t>town, </a:t>
            </a:r>
            <a:r>
              <a:rPr lang="en-GB" sz="1800" i="1" dirty="0" smtClean="0">
                <a:solidFill>
                  <a:srgbClr val="FEDE61"/>
                </a:solidFill>
                <a:latin typeface="Calibri"/>
                <a:cs typeface="Calibri"/>
              </a:rPr>
              <a:t>zona</a:t>
            </a:r>
            <a:r>
              <a:rPr lang="en-GB" sz="1800" dirty="0" smtClean="0">
                <a:solidFill>
                  <a:srgbClr val="FEDE61"/>
                </a:solidFill>
                <a:latin typeface="Calibri"/>
                <a:cs typeface="Calibri"/>
              </a:rPr>
              <a:t>), then </a:t>
            </a:r>
            <a:r>
              <a:rPr lang="en-GB" sz="1800" dirty="0">
                <a:solidFill>
                  <a:srgbClr val="FEDE61"/>
                </a:solidFill>
                <a:latin typeface="Calibri"/>
                <a:cs typeface="Calibri"/>
              </a:rPr>
              <a:t>merge these rules into an agreed set of community rules through rigorous debate and </a:t>
            </a:r>
            <a:r>
              <a:rPr lang="en-GB" sz="1800" dirty="0" smtClean="0">
                <a:solidFill>
                  <a:srgbClr val="FEDE61"/>
                </a:solidFill>
                <a:latin typeface="Calibri"/>
                <a:cs typeface="Calibri"/>
              </a:rPr>
              <a:t>discussion at higher levels. </a:t>
            </a:r>
          </a:p>
          <a:p>
            <a:r>
              <a:rPr lang="en-GB" sz="1800" dirty="0" smtClean="0">
                <a:solidFill>
                  <a:srgbClr val="FFF4CA"/>
                </a:solidFill>
                <a:latin typeface="Calibri"/>
                <a:cs typeface="Calibri"/>
              </a:rPr>
              <a:t>Handle </a:t>
            </a:r>
            <a:r>
              <a:rPr lang="en-GB" sz="1800" dirty="0">
                <a:solidFill>
                  <a:srgbClr val="FFF4CA"/>
                </a:solidFill>
                <a:latin typeface="Calibri"/>
                <a:cs typeface="Calibri"/>
              </a:rPr>
              <a:t>the transition from oral to written rules </a:t>
            </a:r>
            <a:r>
              <a:rPr lang="en-GB" sz="1800" dirty="0" smtClean="0">
                <a:solidFill>
                  <a:srgbClr val="FFF4CA"/>
                </a:solidFill>
                <a:latin typeface="Calibri"/>
                <a:cs typeface="Calibri"/>
              </a:rPr>
              <a:t>delicately;  </a:t>
            </a:r>
            <a:r>
              <a:rPr lang="en-GB" sz="1800" dirty="0">
                <a:solidFill>
                  <a:srgbClr val="FFF4CA"/>
                </a:solidFill>
                <a:latin typeface="Calibri"/>
                <a:cs typeface="Calibri"/>
              </a:rPr>
              <a:t>the process of writing down previously unwritten rules and practices may change them. </a:t>
            </a:r>
          </a:p>
          <a:p>
            <a:pPr lvl="1"/>
            <a:r>
              <a:rPr lang="en-GB" sz="1400" dirty="0" smtClean="0">
                <a:solidFill>
                  <a:srgbClr val="FFF4CA"/>
                </a:solidFill>
                <a:latin typeface="Calibri"/>
                <a:cs typeface="Calibri"/>
              </a:rPr>
              <a:t>Any </a:t>
            </a:r>
            <a:r>
              <a:rPr lang="en-GB" sz="1400" dirty="0">
                <a:solidFill>
                  <a:srgbClr val="FFF4CA"/>
                </a:solidFill>
                <a:latin typeface="Calibri"/>
                <a:cs typeface="Calibri"/>
              </a:rPr>
              <a:t>land or natural resource uses, claims, or practices that are not included in a community’s constitution may be, by omission, negated, lost, or inadvertently prohibited. </a:t>
            </a:r>
            <a:endParaRPr lang="en-GB" sz="1400" dirty="0" smtClean="0">
              <a:solidFill>
                <a:srgbClr val="FFF4CA"/>
              </a:solidFill>
              <a:latin typeface="Calibri"/>
              <a:cs typeface="Calibri"/>
            </a:endParaRPr>
          </a:p>
          <a:p>
            <a:r>
              <a:rPr lang="en-GB" sz="1800" dirty="0">
                <a:solidFill>
                  <a:srgbClr val="FEDE61"/>
                </a:solidFill>
                <a:latin typeface="Calibri"/>
                <a:cs typeface="Calibri"/>
              </a:rPr>
              <a:t>Allow communities to base the form and content of their rules on existing custom, norms, and </a:t>
            </a:r>
            <a:r>
              <a:rPr lang="en-GB" sz="1800" dirty="0" smtClean="0">
                <a:solidFill>
                  <a:srgbClr val="FEDE61"/>
                </a:solidFill>
                <a:latin typeface="Calibri"/>
                <a:cs typeface="Calibri"/>
              </a:rPr>
              <a:t>practices</a:t>
            </a:r>
            <a:r>
              <a:rPr lang="en-GB" sz="1800" dirty="0">
                <a:solidFill>
                  <a:srgbClr val="FEDE61"/>
                </a:solidFill>
                <a:latin typeface="Calibri"/>
                <a:cs typeface="Calibri"/>
              </a:rPr>
              <a:t> </a:t>
            </a:r>
            <a:r>
              <a:rPr lang="en-GB" sz="1800" dirty="0" smtClean="0">
                <a:solidFill>
                  <a:srgbClr val="FEDE61"/>
                </a:solidFill>
                <a:latin typeface="Calibri"/>
                <a:cs typeface="Calibri"/>
                <a:sym typeface="Wingdings"/>
              </a:rPr>
              <a:t> will lead to merging of by-laws and natural resource management plans.</a:t>
            </a:r>
            <a:endParaRPr lang="en-GB" sz="1800" dirty="0" smtClean="0">
              <a:solidFill>
                <a:srgbClr val="FEDE61"/>
              </a:solidFill>
              <a:latin typeface="Calibri"/>
              <a:cs typeface="Calibri"/>
            </a:endParaRPr>
          </a:p>
          <a:p>
            <a:r>
              <a:rPr lang="en-GB" sz="1800" dirty="0">
                <a:solidFill>
                  <a:srgbClr val="FFF4CA"/>
                </a:solidFill>
                <a:latin typeface="Calibri"/>
                <a:cs typeface="Calibri"/>
              </a:rPr>
              <a:t>To avoid the potential calcification of customary rules that writing them down might imply, </a:t>
            </a:r>
            <a:r>
              <a:rPr lang="en-GB" sz="1800" dirty="0" smtClean="0">
                <a:solidFill>
                  <a:srgbClr val="FFF4CA"/>
                </a:solidFill>
                <a:latin typeface="Calibri"/>
                <a:cs typeface="Calibri"/>
              </a:rPr>
              <a:t>ensure </a:t>
            </a:r>
            <a:r>
              <a:rPr lang="en-GB" sz="1800" dirty="0">
                <a:solidFill>
                  <a:srgbClr val="FFF4CA"/>
                </a:solidFill>
                <a:latin typeface="Calibri"/>
                <a:cs typeface="Calibri"/>
              </a:rPr>
              <a:t>that the by-laws include provisions for annual review and amendment. </a:t>
            </a:r>
            <a:endParaRPr lang="en-US" sz="1800" dirty="0">
              <a:solidFill>
                <a:srgbClr val="FFF4CA"/>
              </a:solidFill>
              <a:latin typeface="Calibri"/>
              <a:cs typeface="Calibri"/>
            </a:endParaRPr>
          </a:p>
        </p:txBody>
      </p:sp>
    </p:spTree>
    <p:extLst>
      <p:ext uri="{BB962C8B-B14F-4D97-AF65-F5344CB8AC3E}">
        <p14:creationId xmlns:p14="http://schemas.microsoft.com/office/powerpoint/2010/main" val="216175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8600" y="228600"/>
            <a:ext cx="8686800" cy="838200"/>
          </a:xfrm>
        </p:spPr>
        <p:txBody>
          <a:bodyPr/>
          <a:lstStyle/>
          <a:p>
            <a:pPr algn="ctr" eaLnBrk="1" hangingPunct="1"/>
            <a:r>
              <a:rPr lang="en-US" dirty="0" smtClean="0">
                <a:solidFill>
                  <a:srgbClr val="F7F4B6"/>
                </a:solidFill>
                <a:latin typeface="Calibri" charset="0"/>
              </a:rPr>
              <a:t>Project Partners</a:t>
            </a:r>
            <a:endParaRPr lang="en-US" dirty="0">
              <a:solidFill>
                <a:srgbClr val="F7F4B6"/>
              </a:solidFill>
              <a:latin typeface="Calibri" charset="0"/>
            </a:endParaRPr>
          </a:p>
        </p:txBody>
      </p:sp>
      <p:sp>
        <p:nvSpPr>
          <p:cNvPr id="12291" name="Content Placeholder 2"/>
          <p:cNvSpPr>
            <a:spLocks noGrp="1"/>
          </p:cNvSpPr>
          <p:nvPr>
            <p:ph sz="quarter" idx="1"/>
          </p:nvPr>
        </p:nvSpPr>
        <p:spPr>
          <a:xfrm>
            <a:off x="0" y="1219200"/>
            <a:ext cx="9144000" cy="5410200"/>
          </a:xfrm>
        </p:spPr>
        <p:txBody>
          <a:bodyPr/>
          <a:lstStyle/>
          <a:p>
            <a:pPr marL="0" lvl="2" indent="0" eaLnBrk="1" hangingPunct="1">
              <a:spcBef>
                <a:spcPts val="0"/>
              </a:spcBef>
              <a:spcAft>
                <a:spcPts val="600"/>
              </a:spcAft>
              <a:buNone/>
              <a:defRPr/>
            </a:pPr>
            <a:endParaRPr lang="en-US" sz="2800" b="1" dirty="0" smtClean="0">
              <a:solidFill>
                <a:srgbClr val="F7F4B6"/>
              </a:solidFill>
              <a:latin typeface="Calibri" charset="0"/>
              <a:ea typeface="ＭＳ Ｐゴシック" charset="0"/>
              <a:cs typeface="Arial Unicode MS" charset="0"/>
            </a:endParaRPr>
          </a:p>
          <a:p>
            <a:pPr marL="292100" lvl="2" indent="-292100" algn="ctr">
              <a:spcBef>
                <a:spcPts val="0"/>
              </a:spcBef>
              <a:spcAft>
                <a:spcPts val="600"/>
              </a:spcAft>
              <a:defRPr/>
            </a:pPr>
            <a:r>
              <a:rPr lang="en-US" sz="2800" i="1" dirty="0">
                <a:solidFill>
                  <a:schemeClr val="accent2">
                    <a:lumMod val="20000"/>
                    <a:lumOff val="80000"/>
                  </a:schemeClr>
                </a:solidFill>
                <a:latin typeface="Calibri" charset="0"/>
                <a:cs typeface="Arial Unicode MS" charset="0"/>
              </a:rPr>
              <a:t>Centro Terra Viva</a:t>
            </a:r>
          </a:p>
          <a:p>
            <a:pPr marL="292100" lvl="2" indent="-292100" algn="ctr" eaLnBrk="1" hangingPunct="1">
              <a:spcBef>
                <a:spcPts val="0"/>
              </a:spcBef>
              <a:spcAft>
                <a:spcPts val="600"/>
              </a:spcAft>
              <a:defRPr/>
            </a:pPr>
            <a:r>
              <a:rPr lang="en-US" sz="2800" i="1" dirty="0" smtClean="0">
                <a:solidFill>
                  <a:schemeClr val="accent2">
                    <a:lumMod val="20000"/>
                    <a:lumOff val="80000"/>
                  </a:schemeClr>
                </a:solidFill>
                <a:latin typeface="Calibri" charset="0"/>
                <a:cs typeface="Arial Unicode MS" charset="0"/>
              </a:rPr>
              <a:t>The </a:t>
            </a:r>
            <a:r>
              <a:rPr lang="en-US" sz="2800" i="1" dirty="0">
                <a:solidFill>
                  <a:schemeClr val="accent2">
                    <a:lumMod val="20000"/>
                    <a:lumOff val="80000"/>
                  </a:schemeClr>
                </a:solidFill>
                <a:latin typeface="Calibri" charset="0"/>
                <a:cs typeface="Arial Unicode MS" charset="0"/>
              </a:rPr>
              <a:t>Sustainable Development </a:t>
            </a:r>
            <a:r>
              <a:rPr lang="en-US" sz="2800" i="1" dirty="0" smtClean="0">
                <a:solidFill>
                  <a:schemeClr val="accent2">
                    <a:lumMod val="20000"/>
                    <a:lumOff val="80000"/>
                  </a:schemeClr>
                </a:solidFill>
                <a:latin typeface="Calibri" charset="0"/>
                <a:cs typeface="Arial Unicode MS" charset="0"/>
              </a:rPr>
              <a:t>Institute </a:t>
            </a:r>
          </a:p>
          <a:p>
            <a:pPr marL="292100" lvl="2" indent="-292100" algn="ctr" eaLnBrk="1" hangingPunct="1">
              <a:spcBef>
                <a:spcPts val="0"/>
              </a:spcBef>
              <a:spcAft>
                <a:spcPts val="600"/>
              </a:spcAft>
              <a:defRPr/>
            </a:pPr>
            <a:r>
              <a:rPr lang="en-US" sz="2800" i="1" spc="-10" dirty="0" smtClean="0">
                <a:solidFill>
                  <a:schemeClr val="accent2">
                    <a:lumMod val="20000"/>
                    <a:lumOff val="80000"/>
                  </a:schemeClr>
                </a:solidFill>
                <a:latin typeface="Calibri" charset="0"/>
                <a:cs typeface="Arial Unicode MS" charset="0"/>
              </a:rPr>
              <a:t>The </a:t>
            </a:r>
            <a:r>
              <a:rPr lang="en-US" sz="2800" i="1" spc="-10" dirty="0">
                <a:solidFill>
                  <a:schemeClr val="accent2">
                    <a:lumMod val="20000"/>
                    <a:lumOff val="80000"/>
                  </a:schemeClr>
                </a:solidFill>
                <a:latin typeface="Calibri" charset="0"/>
                <a:cs typeface="Arial Unicode MS" charset="0"/>
              </a:rPr>
              <a:t>Land and Equity Movement in Uganda</a:t>
            </a:r>
          </a:p>
          <a:p>
            <a:pPr marL="320040" lvl="2" indent="-320040" algn="ctr">
              <a:spcBef>
                <a:spcPts val="0"/>
              </a:spcBef>
              <a:spcAft>
                <a:spcPts val="600"/>
              </a:spcAft>
              <a:buFont typeface="Arial" charset="0"/>
              <a:buChar char="•"/>
              <a:defRPr/>
            </a:pPr>
            <a:r>
              <a:rPr lang="en-US" sz="2800" i="1" dirty="0" smtClean="0">
                <a:solidFill>
                  <a:schemeClr val="accent2">
                    <a:lumMod val="20000"/>
                    <a:lumOff val="80000"/>
                  </a:schemeClr>
                </a:solidFill>
                <a:latin typeface="Calibri" charset="0"/>
                <a:ea typeface="ＭＳ Ｐゴシック" charset="0"/>
                <a:cs typeface="Arial Unicode MS" charset="0"/>
              </a:rPr>
              <a:t>Namati</a:t>
            </a:r>
            <a:r>
              <a:rPr lang="en-US" sz="2800" i="1" dirty="0">
                <a:solidFill>
                  <a:schemeClr val="accent2">
                    <a:lumMod val="20000"/>
                    <a:lumOff val="80000"/>
                  </a:schemeClr>
                </a:solidFill>
                <a:latin typeface="Calibri" charset="0"/>
                <a:ea typeface="ＭＳ Ｐゴシック" charset="0"/>
                <a:cs typeface="Arial Unicode MS" charset="0"/>
              </a:rPr>
              <a:t>: Innovations in Legal Empowerment </a:t>
            </a:r>
            <a:endParaRPr lang="en-US" sz="3200" b="1" dirty="0">
              <a:solidFill>
                <a:srgbClr val="F7F4B6"/>
              </a:solidFill>
              <a:latin typeface="Calibri" charset="0"/>
              <a:ea typeface="ＭＳ Ｐゴシック" charset="0"/>
              <a:cs typeface="Arial Unicode MS" charset="0"/>
            </a:endParaRPr>
          </a:p>
          <a:p>
            <a:pPr eaLnBrk="1" hangingPunct="1">
              <a:spcBef>
                <a:spcPts val="0"/>
              </a:spcBef>
              <a:spcAft>
                <a:spcPts val="600"/>
              </a:spcAft>
              <a:buFont typeface="Arial" charset="0"/>
              <a:buChar char="•"/>
              <a:defRPr/>
            </a:pPr>
            <a:endParaRPr lang="en-US" sz="3200" b="1" i="1" dirty="0">
              <a:solidFill>
                <a:srgbClr val="F7F4B6"/>
              </a:solidFill>
              <a:latin typeface="Calibri" charset="0"/>
              <a:cs typeface="Arial Unicode MS" charset="0"/>
            </a:endParaRPr>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9775" y="4226180"/>
            <a:ext cx="1368416" cy="1028881"/>
          </a:xfrm>
          <a:prstGeom prst="rect">
            <a:avLst/>
          </a:prstGeom>
          <a:noFill/>
          <a:ln>
            <a:noFill/>
          </a:ln>
        </p:spPr>
      </p:pic>
      <p:pic>
        <p:nvPicPr>
          <p:cNvPr id="6" name="Picture 5" descr="LOGO ctv"/>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9775" y="5618316"/>
            <a:ext cx="3089001" cy="752452"/>
          </a:xfrm>
          <a:prstGeom prst="rect">
            <a:avLst/>
          </a:prstGeom>
          <a:noFill/>
          <a:ln>
            <a:noFill/>
          </a:ln>
        </p:spPr>
      </p:pic>
      <p:pic>
        <p:nvPicPr>
          <p:cNvPr id="7" name="Picture 6" descr="lemu-logo"/>
          <p:cNvPicPr/>
          <p:nvPr/>
        </p:nvPicPr>
        <p:blipFill>
          <a:blip r:embed="rId5">
            <a:extLst>
              <a:ext uri="{28A0092B-C50C-407E-A947-70E740481C1C}">
                <a14:useLocalDpi xmlns:a14="http://schemas.microsoft.com/office/drawing/2010/main"/>
              </a:ext>
            </a:extLst>
          </a:blip>
          <a:srcRect/>
          <a:stretch>
            <a:fillRect/>
          </a:stretch>
        </p:blipFill>
        <p:spPr bwMode="auto">
          <a:xfrm>
            <a:off x="2108682" y="4230190"/>
            <a:ext cx="2184769" cy="1024871"/>
          </a:xfrm>
          <a:prstGeom prst="rect">
            <a:avLst/>
          </a:prstGeom>
          <a:noFill/>
          <a:ln>
            <a:noFill/>
          </a:ln>
        </p:spPr>
      </p:pic>
      <p:pic>
        <p:nvPicPr>
          <p:cNvPr id="2" name="Picture 1"/>
          <p:cNvPicPr>
            <a:picLocks noChangeAspect="1"/>
          </p:cNvPicPr>
          <p:nvPr/>
        </p:nvPicPr>
        <p:blipFill>
          <a:blip r:embed="rId6">
            <a:alphaModFix/>
          </a:blip>
          <a:stretch>
            <a:fillRect/>
          </a:stretch>
        </p:blipFill>
        <p:spPr>
          <a:xfrm>
            <a:off x="1423175" y="5661048"/>
            <a:ext cx="2977592" cy="709720"/>
          </a:xfrm>
          <a:prstGeom prst="rect">
            <a:avLst/>
          </a:prstGeom>
        </p:spPr>
      </p:pic>
    </p:spTree>
    <p:extLst>
      <p:ext uri="{BB962C8B-B14F-4D97-AF65-F5344CB8AC3E}">
        <p14:creationId xmlns:p14="http://schemas.microsoft.com/office/powerpoint/2010/main" val="373067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normAutofit/>
          </a:bodyPr>
          <a:lstStyle/>
          <a:p>
            <a:pPr algn="ctr" eaLnBrk="1" hangingPunct="1"/>
            <a:r>
              <a:rPr lang="en-US" dirty="0" smtClean="0">
                <a:solidFill>
                  <a:srgbClr val="FDEEC6"/>
                </a:solidFill>
                <a:latin typeface="Calibri"/>
                <a:cs typeface="Calibri"/>
              </a:rPr>
              <a:t>Context</a:t>
            </a:r>
            <a:endParaRPr lang="en-US" dirty="0">
              <a:solidFill>
                <a:srgbClr val="FDEEC6"/>
              </a:solidFill>
              <a:latin typeface="Calibri"/>
              <a:cs typeface="Calibri"/>
            </a:endParaRPr>
          </a:p>
        </p:txBody>
      </p:sp>
      <p:sp>
        <p:nvSpPr>
          <p:cNvPr id="13315" name="Content Placeholder 2"/>
          <p:cNvSpPr>
            <a:spLocks noGrp="1"/>
          </p:cNvSpPr>
          <p:nvPr>
            <p:ph sz="quarter" idx="1"/>
          </p:nvPr>
        </p:nvSpPr>
        <p:spPr>
          <a:xfrm>
            <a:off x="139700" y="1511300"/>
            <a:ext cx="4775200" cy="5346700"/>
          </a:xfrm>
        </p:spPr>
        <p:txBody>
          <a:bodyPr>
            <a:normAutofit lnSpcReduction="10000"/>
          </a:bodyPr>
          <a:lstStyle/>
          <a:p>
            <a:pPr marL="45720" indent="0">
              <a:buNone/>
            </a:pPr>
            <a:r>
              <a:rPr lang="en-US" sz="1800" dirty="0" smtClean="0">
                <a:solidFill>
                  <a:schemeClr val="accent2">
                    <a:lumMod val="20000"/>
                    <a:lumOff val="80000"/>
                  </a:schemeClr>
                </a:solidFill>
                <a:latin typeface="Arial"/>
                <a:cs typeface="Arial"/>
              </a:rPr>
              <a:t>Climate </a:t>
            </a:r>
            <a:r>
              <a:rPr lang="en-US" sz="1800" dirty="0">
                <a:solidFill>
                  <a:schemeClr val="accent2">
                    <a:lumMod val="20000"/>
                    <a:lumOff val="80000"/>
                  </a:schemeClr>
                </a:solidFill>
                <a:latin typeface="Arial"/>
                <a:cs typeface="Arial"/>
              </a:rPr>
              <a:t>change, food and water insecurity, population growth</a:t>
            </a:r>
            <a:r>
              <a:rPr lang="en-US" sz="1800" dirty="0" smtClean="0">
                <a:solidFill>
                  <a:schemeClr val="accent2">
                    <a:lumMod val="20000"/>
                    <a:lumOff val="80000"/>
                  </a:schemeClr>
                </a:solidFill>
                <a:latin typeface="Arial"/>
                <a:cs typeface="Arial"/>
              </a:rPr>
              <a:t>, the </a:t>
            </a:r>
            <a:r>
              <a:rPr lang="en-US" sz="1800" dirty="0">
                <a:solidFill>
                  <a:schemeClr val="accent2">
                    <a:lumMod val="20000"/>
                    <a:lumOff val="80000"/>
                  </a:schemeClr>
                </a:solidFill>
                <a:latin typeface="Arial"/>
                <a:cs typeface="Arial"/>
              </a:rPr>
              <a:t>search for alternative energy sources, limited natural resources </a:t>
            </a:r>
            <a:r>
              <a:rPr lang="en-US" sz="1800" dirty="0">
                <a:solidFill>
                  <a:schemeClr val="accent2">
                    <a:lumMod val="20000"/>
                    <a:lumOff val="80000"/>
                  </a:schemeClr>
                </a:solidFill>
                <a:latin typeface="Arial"/>
                <a:cs typeface="Arial"/>
                <a:sym typeface="Wingdings"/>
              </a:rPr>
              <a:t> global land </a:t>
            </a:r>
            <a:r>
              <a:rPr lang="en-US" sz="1800" dirty="0" smtClean="0">
                <a:solidFill>
                  <a:schemeClr val="accent2">
                    <a:lumMod val="20000"/>
                    <a:lumOff val="80000"/>
                  </a:schemeClr>
                </a:solidFill>
                <a:latin typeface="Arial"/>
                <a:cs typeface="Arial"/>
                <a:sym typeface="Wingdings"/>
              </a:rPr>
              <a:t>grab</a:t>
            </a:r>
          </a:p>
          <a:p>
            <a:pPr marL="45720" indent="0">
              <a:buNone/>
            </a:pPr>
            <a:endParaRPr lang="en-US" sz="500" dirty="0">
              <a:solidFill>
                <a:schemeClr val="accent2">
                  <a:lumMod val="20000"/>
                  <a:lumOff val="80000"/>
                </a:schemeClr>
              </a:solidFill>
              <a:latin typeface="Arial"/>
              <a:cs typeface="Arial"/>
              <a:sym typeface="Wingdings"/>
            </a:endParaRPr>
          </a:p>
          <a:p>
            <a:pPr marL="45720" indent="0">
              <a:buNone/>
            </a:pPr>
            <a:r>
              <a:rPr lang="en-US" sz="1600" b="1" u="sng" dirty="0">
                <a:solidFill>
                  <a:srgbClr val="FEDE61"/>
                </a:solidFill>
                <a:latin typeface="Arial"/>
                <a:cs typeface="Arial"/>
                <a:sym typeface="Wingdings"/>
              </a:rPr>
              <a:t>3 levels of land grabs:</a:t>
            </a:r>
          </a:p>
          <a:p>
            <a:pPr marL="342900" indent="-298450">
              <a:buAutoNum type="arabicPeriod"/>
            </a:pPr>
            <a:r>
              <a:rPr lang="en-US" sz="1600" dirty="0">
                <a:solidFill>
                  <a:srgbClr val="FEDE61"/>
                </a:solidFill>
                <a:latin typeface="Arial"/>
                <a:cs typeface="Arial"/>
                <a:sym typeface="Wingdings"/>
              </a:rPr>
              <a:t>Large scale land concessions to international investors for mineral and timber exploration, tourism, agribusiness</a:t>
            </a:r>
          </a:p>
          <a:p>
            <a:pPr marL="342900" indent="-298450">
              <a:buAutoNum type="arabicPeriod"/>
            </a:pPr>
            <a:r>
              <a:rPr lang="en-US" sz="1600" dirty="0">
                <a:solidFill>
                  <a:srgbClr val="FEDE61"/>
                </a:solidFill>
                <a:latin typeface="Arial"/>
                <a:cs typeface="Arial"/>
                <a:sym typeface="Wingdings"/>
              </a:rPr>
              <a:t>National elites </a:t>
            </a:r>
            <a:r>
              <a:rPr lang="en-US" sz="1600" dirty="0" smtClean="0">
                <a:solidFill>
                  <a:srgbClr val="FEDE61"/>
                </a:solidFill>
                <a:latin typeface="Arial"/>
                <a:cs typeface="Arial"/>
                <a:sym typeface="Wingdings"/>
              </a:rPr>
              <a:t>appropriating land for personal gain  </a:t>
            </a:r>
            <a:r>
              <a:rPr lang="en-US" sz="1600" dirty="0">
                <a:solidFill>
                  <a:srgbClr val="FEDE61"/>
                </a:solidFill>
                <a:latin typeface="Arial"/>
                <a:cs typeface="Arial"/>
                <a:sym typeface="Wingdings"/>
              </a:rPr>
              <a:t>patronage, abuse of power</a:t>
            </a:r>
          </a:p>
          <a:p>
            <a:pPr marL="342900" indent="-298450">
              <a:buAutoNum type="arabicPeriod"/>
            </a:pPr>
            <a:r>
              <a:rPr lang="en-US" sz="1600" dirty="0">
                <a:solidFill>
                  <a:srgbClr val="FEDE61"/>
                </a:solidFill>
                <a:latin typeface="Arial"/>
                <a:cs typeface="Arial"/>
                <a:sym typeface="Wingdings"/>
              </a:rPr>
              <a:t>“Stronger” community or family members disenfranchising “weaker” ones: women, </a:t>
            </a:r>
            <a:r>
              <a:rPr lang="en-US" sz="1600" dirty="0" smtClean="0">
                <a:solidFill>
                  <a:srgbClr val="FEDE61"/>
                </a:solidFill>
                <a:latin typeface="Arial"/>
                <a:cs typeface="Arial"/>
                <a:sym typeface="Wingdings"/>
              </a:rPr>
              <a:t>widows, </a:t>
            </a:r>
            <a:r>
              <a:rPr lang="en-US" sz="1600" dirty="0">
                <a:solidFill>
                  <a:srgbClr val="FEDE61"/>
                </a:solidFill>
                <a:latin typeface="Arial"/>
                <a:cs typeface="Arial"/>
                <a:sym typeface="Wingdings"/>
              </a:rPr>
              <a:t>elderly </a:t>
            </a:r>
          </a:p>
          <a:p>
            <a:pPr marL="45720" indent="0">
              <a:spcBef>
                <a:spcPts val="100"/>
              </a:spcBef>
              <a:buNone/>
            </a:pPr>
            <a:endParaRPr lang="en-US" sz="500" dirty="0">
              <a:solidFill>
                <a:schemeClr val="accent2">
                  <a:lumMod val="20000"/>
                  <a:lumOff val="80000"/>
                </a:schemeClr>
              </a:solidFill>
              <a:latin typeface="Arial"/>
              <a:cs typeface="Arial"/>
            </a:endParaRPr>
          </a:p>
          <a:p>
            <a:pPr marL="45720" indent="0">
              <a:spcBef>
                <a:spcPts val="100"/>
              </a:spcBef>
              <a:buNone/>
            </a:pPr>
            <a:r>
              <a:rPr lang="en-US" sz="1800" dirty="0" smtClean="0">
                <a:solidFill>
                  <a:schemeClr val="accent2">
                    <a:lumMod val="20000"/>
                    <a:lumOff val="80000"/>
                  </a:schemeClr>
                </a:solidFill>
                <a:latin typeface="Arial"/>
                <a:cs typeface="Arial"/>
                <a:sym typeface="Wingdings"/>
              </a:rPr>
              <a:t> It is necessary to both 1) protect community lands from outsiders’ bad faith  appropriation and 2) ensure intra-community mechanisms to safeguard the land rights of vulnerable groups.</a:t>
            </a:r>
            <a:endParaRPr lang="en-US" sz="1800" dirty="0">
              <a:solidFill>
                <a:schemeClr val="accent2">
                  <a:lumMod val="20000"/>
                  <a:lumOff val="80000"/>
                </a:schemeClr>
              </a:solidFill>
              <a:latin typeface="Arial"/>
              <a:cs typeface="Arial"/>
            </a:endParaRPr>
          </a:p>
          <a:p>
            <a:pPr eaLnBrk="1" hangingPunct="1"/>
            <a:endParaRPr lang="en-US" dirty="0">
              <a:latin typeface="Calibri" charset="0"/>
              <a:cs typeface="Arial Unicode MS" charset="0"/>
            </a:endParaRPr>
          </a:p>
        </p:txBody>
      </p:sp>
      <p:pic>
        <p:nvPicPr>
          <p:cNvPr id="2" name="Picture 1" descr="MDG--Liberia--Deforestati-0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4900" y="1511300"/>
            <a:ext cx="3802592" cy="2418715"/>
          </a:xfrm>
          <a:prstGeom prst="rect">
            <a:avLst/>
          </a:prstGeom>
        </p:spPr>
      </p:pic>
      <p:pic>
        <p:nvPicPr>
          <p:cNvPr id="3" name="Picture 2" descr="palmnurserysm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4900" y="4076700"/>
            <a:ext cx="3802592" cy="2540000"/>
          </a:xfrm>
          <a:prstGeom prst="rect">
            <a:avLst/>
          </a:prstGeom>
        </p:spPr>
      </p:pic>
    </p:spTree>
    <p:extLst>
      <p:ext uri="{BB962C8B-B14F-4D97-AF65-F5344CB8AC3E}">
        <p14:creationId xmlns:p14="http://schemas.microsoft.com/office/powerpoint/2010/main" val="320061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76200"/>
            <a:ext cx="9144000" cy="1230340"/>
          </a:xfrm>
        </p:spPr>
        <p:txBody>
          <a:bodyPr>
            <a:normAutofit/>
          </a:bodyPr>
          <a:lstStyle/>
          <a:p>
            <a:pPr algn="ctr"/>
            <a:r>
              <a:rPr lang="en-US" sz="2800" dirty="0" smtClean="0">
                <a:solidFill>
                  <a:schemeClr val="accent2">
                    <a:lumMod val="20000"/>
                    <a:lumOff val="80000"/>
                  </a:schemeClr>
                </a:solidFill>
                <a:latin typeface="Calibri"/>
                <a:cs typeface="Calibri"/>
              </a:rPr>
              <a:t>General steps of community</a:t>
            </a:r>
            <a:r>
              <a:rPr lang="en-US" sz="2800" dirty="0">
                <a:solidFill>
                  <a:schemeClr val="accent2">
                    <a:lumMod val="20000"/>
                    <a:lumOff val="80000"/>
                  </a:schemeClr>
                </a:solidFill>
                <a:latin typeface="Calibri"/>
                <a:cs typeface="Calibri"/>
              </a:rPr>
              <a:t> </a:t>
            </a:r>
            <a:r>
              <a:rPr lang="en-US" sz="2800" dirty="0" smtClean="0">
                <a:solidFill>
                  <a:schemeClr val="accent2">
                    <a:lumMod val="20000"/>
                    <a:lumOff val="80000"/>
                  </a:schemeClr>
                </a:solidFill>
                <a:latin typeface="Calibri"/>
                <a:cs typeface="Calibri"/>
              </a:rPr>
              <a:t>land documentation processes</a:t>
            </a:r>
            <a:r>
              <a:rPr lang="en-US" sz="2400" dirty="0" smtClean="0">
                <a:solidFill>
                  <a:schemeClr val="accent2">
                    <a:lumMod val="20000"/>
                    <a:lumOff val="80000"/>
                  </a:schemeClr>
                </a:solidFill>
                <a:latin typeface="Calibri"/>
                <a:cs typeface="Calibri"/>
              </a:rPr>
              <a:t/>
            </a:r>
            <a:br>
              <a:rPr lang="en-US" sz="2400" dirty="0" smtClean="0">
                <a:solidFill>
                  <a:schemeClr val="accent2">
                    <a:lumMod val="20000"/>
                    <a:lumOff val="80000"/>
                  </a:schemeClr>
                </a:solidFill>
                <a:latin typeface="Calibri"/>
                <a:cs typeface="Calibri"/>
              </a:rPr>
            </a:br>
            <a:r>
              <a:rPr lang="en-US" sz="2400" dirty="0" smtClean="0">
                <a:solidFill>
                  <a:schemeClr val="accent2">
                    <a:lumMod val="20000"/>
                    <a:lumOff val="80000"/>
                  </a:schemeClr>
                </a:solidFill>
                <a:latin typeface="Calibri"/>
                <a:cs typeface="Calibri"/>
              </a:rPr>
              <a:t> </a:t>
            </a:r>
            <a:r>
              <a:rPr lang="en-US" sz="1600" dirty="0" smtClean="0">
                <a:solidFill>
                  <a:schemeClr val="accent2">
                    <a:lumMod val="20000"/>
                    <a:lumOff val="80000"/>
                  </a:schemeClr>
                </a:solidFill>
                <a:latin typeface="Calibri"/>
                <a:cs typeface="Calibri"/>
              </a:rPr>
              <a:t>(As facilitated during RCT in 60 communities in Liberia, Uganda and Mozambique from </a:t>
            </a:r>
            <a:r>
              <a:rPr lang="en-US" sz="1600" dirty="0">
                <a:solidFill>
                  <a:schemeClr val="accent2">
                    <a:lumMod val="20000"/>
                    <a:lumOff val="80000"/>
                  </a:schemeClr>
                </a:solidFill>
                <a:latin typeface="Calibri"/>
                <a:cs typeface="Calibri"/>
              </a:rPr>
              <a:t>2009</a:t>
            </a:r>
            <a:r>
              <a:rPr lang="en-US" sz="1600" dirty="0" smtClean="0">
                <a:solidFill>
                  <a:schemeClr val="accent2">
                    <a:lumMod val="20000"/>
                    <a:lumOff val="80000"/>
                  </a:schemeClr>
                </a:solidFill>
                <a:latin typeface="Calibri"/>
                <a:cs typeface="Calibri"/>
              </a:rPr>
              <a:t>-2011)</a:t>
            </a:r>
            <a:endParaRPr lang="en-US" sz="1600" dirty="0">
              <a:solidFill>
                <a:schemeClr val="accent2">
                  <a:lumMod val="20000"/>
                  <a:lumOff val="80000"/>
                </a:schemeClr>
              </a:solidFill>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9224348"/>
              </p:ext>
            </p:extLst>
          </p:nvPr>
        </p:nvGraphicFramePr>
        <p:xfrm>
          <a:off x="3441700" y="1492668"/>
          <a:ext cx="5568114" cy="5358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Mozambican community learning about their land right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501" y="4086224"/>
            <a:ext cx="3187700" cy="2390775"/>
          </a:xfrm>
          <a:prstGeom prst="rect">
            <a:avLst/>
          </a:prstGeom>
        </p:spPr>
      </p:pic>
      <p:pic>
        <p:nvPicPr>
          <p:cNvPr id="11" name="Picture 10" descr="Liberian community drawing maps of their land"/>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568450"/>
            <a:ext cx="3124200" cy="2343150"/>
          </a:xfrm>
          <a:prstGeom prst="rect">
            <a:avLst/>
          </a:prstGeom>
        </p:spPr>
      </p:pic>
    </p:spTree>
    <p:extLst>
      <p:ext uri="{BB962C8B-B14F-4D97-AF65-F5344CB8AC3E}">
        <p14:creationId xmlns:p14="http://schemas.microsoft.com/office/powerpoint/2010/main" val="357260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38423"/>
          </a:xfrm>
        </p:spPr>
        <p:txBody>
          <a:bodyPr>
            <a:normAutofit/>
          </a:bodyPr>
          <a:lstStyle/>
          <a:p>
            <a:pPr algn="ctr"/>
            <a:r>
              <a:rPr lang="en-US" sz="3600" dirty="0" smtClean="0">
                <a:solidFill>
                  <a:srgbClr val="FFF4CA"/>
                </a:solidFill>
                <a:latin typeface="Calibri"/>
                <a:cs typeface="Calibri"/>
              </a:rPr>
              <a:t>Underlying assumptions</a:t>
            </a:r>
            <a:endParaRPr lang="en-US" sz="3600" dirty="0">
              <a:solidFill>
                <a:srgbClr val="FFF4CA"/>
              </a:solidFill>
              <a:latin typeface="Calibri"/>
              <a:cs typeface="Calibri"/>
            </a:endParaRPr>
          </a:p>
        </p:txBody>
      </p:sp>
      <p:sp>
        <p:nvSpPr>
          <p:cNvPr id="3" name="Content Placeholder 2"/>
          <p:cNvSpPr>
            <a:spLocks noGrp="1"/>
          </p:cNvSpPr>
          <p:nvPr>
            <p:ph sz="quarter" idx="1"/>
          </p:nvPr>
        </p:nvSpPr>
        <p:spPr>
          <a:xfrm>
            <a:off x="0" y="1619471"/>
            <a:ext cx="9143999" cy="5238529"/>
          </a:xfrm>
        </p:spPr>
        <p:txBody>
          <a:bodyPr>
            <a:normAutofit/>
          </a:bodyPr>
          <a:lstStyle/>
          <a:p>
            <a:pPr marL="406400" lvl="1" indent="-342900">
              <a:buFont typeface="Wingdings" charset="0"/>
              <a:buChar char="à"/>
            </a:pPr>
            <a:r>
              <a:rPr lang="en-US" sz="2200" dirty="0" smtClean="0">
                <a:solidFill>
                  <a:schemeClr val="tx2">
                    <a:lumMod val="60000"/>
                    <a:lumOff val="40000"/>
                  </a:schemeClr>
                </a:solidFill>
                <a:latin typeface="Calibri"/>
                <a:cs typeface="Calibri"/>
                <a:sym typeface="Wingdings"/>
              </a:rPr>
              <a:t>Handing </a:t>
            </a:r>
            <a:r>
              <a:rPr lang="en-US" sz="2200" dirty="0">
                <a:solidFill>
                  <a:schemeClr val="tx2">
                    <a:lumMod val="60000"/>
                    <a:lumOff val="40000"/>
                  </a:schemeClr>
                </a:solidFill>
                <a:latin typeface="Calibri"/>
                <a:cs typeface="Calibri"/>
                <a:sym typeface="Wingdings"/>
              </a:rPr>
              <a:t>a poorly governed or dysfunctional community title to its land may </a:t>
            </a:r>
            <a:r>
              <a:rPr lang="en-US" sz="2200" dirty="0">
                <a:solidFill>
                  <a:schemeClr val="tx2">
                    <a:lumMod val="60000"/>
                    <a:lumOff val="40000"/>
                  </a:schemeClr>
                </a:solidFill>
                <a:latin typeface="Calibri"/>
                <a:cs typeface="Calibri"/>
              </a:rPr>
              <a:t>further bad faith land appropriation, corruption and mismanagement</a:t>
            </a:r>
            <a:r>
              <a:rPr lang="en-US" sz="2200" dirty="0" smtClean="0">
                <a:solidFill>
                  <a:schemeClr val="tx2">
                    <a:lumMod val="60000"/>
                    <a:lumOff val="40000"/>
                  </a:schemeClr>
                </a:solidFill>
                <a:latin typeface="Calibri"/>
                <a:cs typeface="Calibri"/>
              </a:rPr>
              <a:t>.</a:t>
            </a:r>
          </a:p>
          <a:p>
            <a:pPr marL="63500" lvl="1" indent="0">
              <a:buNone/>
            </a:pPr>
            <a:endParaRPr lang="en-US" sz="500" dirty="0" smtClean="0">
              <a:solidFill>
                <a:schemeClr val="accent2">
                  <a:lumMod val="60000"/>
                  <a:lumOff val="40000"/>
                </a:schemeClr>
              </a:solidFill>
              <a:latin typeface="Calibri"/>
              <a:cs typeface="Calibri"/>
            </a:endParaRPr>
          </a:p>
          <a:p>
            <a:pPr marL="177800" indent="-177800" fontAlgn="auto">
              <a:spcBef>
                <a:spcPts val="1000"/>
              </a:spcBef>
              <a:spcAft>
                <a:spcPts val="0"/>
              </a:spcAft>
              <a:defRPr/>
            </a:pPr>
            <a:r>
              <a:rPr lang="en-US" sz="2000" dirty="0" smtClean="0">
                <a:solidFill>
                  <a:schemeClr val="accent2">
                    <a:lumMod val="40000"/>
                    <a:lumOff val="60000"/>
                  </a:schemeClr>
                </a:solidFill>
                <a:latin typeface="Calibri"/>
                <a:cs typeface="Calibri"/>
              </a:rPr>
              <a:t>The </a:t>
            </a:r>
            <a:r>
              <a:rPr lang="en-US" sz="2000" dirty="0">
                <a:solidFill>
                  <a:schemeClr val="accent2">
                    <a:lumMod val="40000"/>
                    <a:lumOff val="60000"/>
                  </a:schemeClr>
                </a:solidFill>
                <a:latin typeface="Calibri"/>
                <a:cs typeface="Calibri"/>
              </a:rPr>
              <a:t>aim of a community land protection process should not only be to obtain documentation, but also to stimulate a </a:t>
            </a:r>
            <a:r>
              <a:rPr lang="en-US" sz="2000" u="sng" dirty="0">
                <a:solidFill>
                  <a:schemeClr val="accent2">
                    <a:lumMod val="40000"/>
                    <a:lumOff val="60000"/>
                  </a:schemeClr>
                </a:solidFill>
                <a:latin typeface="Calibri"/>
                <a:cs typeface="Calibri"/>
              </a:rPr>
              <a:t>community-wide, democratic and participatory review of community rules</a:t>
            </a:r>
            <a:r>
              <a:rPr lang="en-US" sz="2000" dirty="0">
                <a:solidFill>
                  <a:schemeClr val="accent2">
                    <a:lumMod val="40000"/>
                    <a:lumOff val="60000"/>
                  </a:schemeClr>
                </a:solidFill>
                <a:latin typeface="Calibri"/>
                <a:cs typeface="Calibri"/>
              </a:rPr>
              <a:t> for governance of community lands and natural resources. </a:t>
            </a:r>
          </a:p>
          <a:p>
            <a:pPr marL="177800" indent="-177800"/>
            <a:r>
              <a:rPr lang="en-US" sz="2000" dirty="0" smtClean="0">
                <a:solidFill>
                  <a:schemeClr val="accent2">
                    <a:lumMod val="40000"/>
                    <a:lumOff val="60000"/>
                  </a:schemeClr>
                </a:solidFill>
                <a:latin typeface="Calibri"/>
                <a:cs typeface="Calibri"/>
              </a:rPr>
              <a:t>Community </a:t>
            </a:r>
            <a:r>
              <a:rPr lang="en-US" sz="2000" dirty="0">
                <a:solidFill>
                  <a:schemeClr val="accent2">
                    <a:lumMod val="40000"/>
                    <a:lumOff val="60000"/>
                  </a:schemeClr>
                </a:solidFill>
                <a:latin typeface="Calibri"/>
                <a:cs typeface="Calibri"/>
              </a:rPr>
              <a:t>land </a:t>
            </a:r>
            <a:r>
              <a:rPr lang="en-US" sz="2000" dirty="0" smtClean="0">
                <a:solidFill>
                  <a:schemeClr val="accent2">
                    <a:lumMod val="40000"/>
                    <a:lumOff val="60000"/>
                  </a:schemeClr>
                </a:solidFill>
                <a:latin typeface="Calibri"/>
                <a:cs typeface="Calibri"/>
              </a:rPr>
              <a:t>titling efforts </a:t>
            </a:r>
            <a:r>
              <a:rPr lang="en-US" sz="2000" dirty="0">
                <a:solidFill>
                  <a:schemeClr val="accent2">
                    <a:lumMod val="40000"/>
                    <a:lumOff val="60000"/>
                  </a:schemeClr>
                </a:solidFill>
                <a:latin typeface="Calibri"/>
                <a:cs typeface="Calibri"/>
              </a:rPr>
              <a:t>that do not include mechanisms to improve local governance: </a:t>
            </a:r>
          </a:p>
          <a:p>
            <a:pPr marL="914400" lvl="1" indent="-393700"/>
            <a:r>
              <a:rPr lang="en-US" sz="2000" dirty="0">
                <a:solidFill>
                  <a:schemeClr val="accent2">
                    <a:lumMod val="40000"/>
                    <a:lumOff val="60000"/>
                  </a:schemeClr>
                </a:solidFill>
                <a:latin typeface="Calibri"/>
                <a:cs typeface="Calibri"/>
              </a:rPr>
              <a:t>May at best be described as lost opportunities to effect powerful intra-community </a:t>
            </a:r>
            <a:r>
              <a:rPr lang="en-US" sz="2000" dirty="0" smtClean="0">
                <a:solidFill>
                  <a:schemeClr val="accent2">
                    <a:lumMod val="40000"/>
                    <a:lumOff val="60000"/>
                  </a:schemeClr>
                </a:solidFill>
                <a:latin typeface="Calibri"/>
                <a:cs typeface="Calibri"/>
              </a:rPr>
              <a:t>change.</a:t>
            </a:r>
            <a:endParaRPr lang="en-US" sz="2000" dirty="0">
              <a:solidFill>
                <a:schemeClr val="accent2">
                  <a:lumMod val="40000"/>
                  <a:lumOff val="60000"/>
                </a:schemeClr>
              </a:solidFill>
              <a:latin typeface="Calibri"/>
              <a:cs typeface="Calibri"/>
            </a:endParaRPr>
          </a:p>
          <a:p>
            <a:pPr marL="914400" lvl="1" indent="-393700"/>
            <a:r>
              <a:rPr lang="en-US" sz="2200" dirty="0">
                <a:solidFill>
                  <a:schemeClr val="tx2">
                    <a:lumMod val="60000"/>
                    <a:lumOff val="40000"/>
                  </a:schemeClr>
                </a:solidFill>
                <a:latin typeface="Calibri"/>
                <a:cs typeface="Calibri"/>
              </a:rPr>
              <a:t>May at worst make land dealings more unjust. </a:t>
            </a:r>
          </a:p>
        </p:txBody>
      </p:sp>
    </p:spTree>
    <p:extLst>
      <p:ext uri="{BB962C8B-B14F-4D97-AF65-F5344CB8AC3E}">
        <p14:creationId xmlns:p14="http://schemas.microsoft.com/office/powerpoint/2010/main" val="3969645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185820"/>
            <a:ext cx="9097941" cy="914400"/>
          </a:xfrm>
        </p:spPr>
        <p:txBody>
          <a:bodyPr>
            <a:noAutofit/>
          </a:bodyPr>
          <a:lstStyle/>
          <a:p>
            <a:pPr marL="0" lvl="1" indent="0" algn="ctr">
              <a:spcBef>
                <a:spcPts val="1200"/>
              </a:spcBef>
            </a:pPr>
            <a:r>
              <a:rPr lang="en-US" sz="2800" dirty="0" smtClean="0">
                <a:solidFill>
                  <a:srgbClr val="FDEEC6"/>
                </a:solidFill>
                <a:latin typeface="Calibri"/>
                <a:cs typeface="Calibri"/>
              </a:rPr>
              <a:t>Rigorous four-part process for drafting community by-laws</a:t>
            </a:r>
            <a:endParaRPr lang="en-US" sz="2800" dirty="0">
              <a:solidFill>
                <a:schemeClr val="accent2">
                  <a:lumMod val="20000"/>
                  <a:lumOff val="80000"/>
                </a:schemeClr>
              </a:solidFill>
              <a:latin typeface="Calibri"/>
              <a:cs typeface="Calibri"/>
            </a:endParaRPr>
          </a:p>
        </p:txBody>
      </p:sp>
      <p:sp>
        <p:nvSpPr>
          <p:cNvPr id="35842" name="Content Placeholder 2"/>
          <p:cNvSpPr>
            <a:spLocks noGrp="1"/>
          </p:cNvSpPr>
          <p:nvPr>
            <p:ph idx="1"/>
          </p:nvPr>
        </p:nvSpPr>
        <p:spPr>
          <a:xfrm>
            <a:off x="0" y="1593004"/>
            <a:ext cx="9144000" cy="5681350"/>
          </a:xfrm>
        </p:spPr>
        <p:txBody>
          <a:bodyPr>
            <a:normAutofit/>
          </a:bodyPr>
          <a:lstStyle/>
          <a:p>
            <a:pPr marL="749300" lvl="2" indent="-342900" fontAlgn="auto">
              <a:buFont typeface="+mj-lt"/>
              <a:buAutoNum type="arabicPeriod"/>
            </a:pPr>
            <a:r>
              <a:rPr lang="en-US" sz="1900" dirty="0">
                <a:solidFill>
                  <a:srgbClr val="FDEEC6"/>
                </a:solidFill>
                <a:latin typeface="Calibri"/>
                <a:cs typeface="Calibri"/>
              </a:rPr>
              <a:t>C</a:t>
            </a:r>
            <a:r>
              <a:rPr lang="en-US" sz="1900" dirty="0" smtClean="0">
                <a:solidFill>
                  <a:srgbClr val="FDEEC6"/>
                </a:solidFill>
                <a:latin typeface="Calibri"/>
                <a:cs typeface="Calibri"/>
              </a:rPr>
              <a:t>ommunity</a:t>
            </a:r>
            <a:r>
              <a:rPr lang="en-US" sz="1900" dirty="0">
                <a:solidFill>
                  <a:srgbClr val="FDEEC6"/>
                </a:solidFill>
                <a:latin typeface="Calibri"/>
                <a:cs typeface="Calibri"/>
              </a:rPr>
              <a:t>-wide </a:t>
            </a:r>
            <a:r>
              <a:rPr lang="en-US" sz="1900" dirty="0" smtClean="0">
                <a:solidFill>
                  <a:srgbClr val="FDEEC6"/>
                </a:solidFill>
                <a:latin typeface="Calibri"/>
                <a:cs typeface="Calibri"/>
              </a:rPr>
              <a:t>brainstorm </a:t>
            </a:r>
            <a:r>
              <a:rPr lang="en-US" sz="1900" dirty="0">
                <a:solidFill>
                  <a:srgbClr val="FDEEC6"/>
                </a:solidFill>
                <a:latin typeface="Calibri"/>
                <a:cs typeface="Calibri"/>
              </a:rPr>
              <a:t>of all </a:t>
            </a:r>
            <a:r>
              <a:rPr lang="en-US" sz="1900" dirty="0" smtClean="0">
                <a:solidFill>
                  <a:srgbClr val="FDEEC6"/>
                </a:solidFill>
                <a:latin typeface="Calibri"/>
                <a:cs typeface="Calibri"/>
              </a:rPr>
              <a:t>existing or historical norms and practices </a:t>
            </a:r>
            <a:r>
              <a:rPr lang="en-US" sz="1900" dirty="0" smtClean="0">
                <a:solidFill>
                  <a:srgbClr val="FDEEC6"/>
                </a:solidFill>
                <a:latin typeface="Calibri"/>
                <a:cs typeface="Calibri"/>
                <a:sym typeface="Wingdings"/>
              </a:rPr>
              <a:t> 1</a:t>
            </a:r>
            <a:r>
              <a:rPr lang="en-US" sz="1900" baseline="30000" dirty="0" smtClean="0">
                <a:solidFill>
                  <a:srgbClr val="FDEEC6"/>
                </a:solidFill>
                <a:latin typeface="Calibri"/>
                <a:cs typeface="Calibri"/>
                <a:sym typeface="Wingdings"/>
              </a:rPr>
              <a:t>st</a:t>
            </a:r>
            <a:r>
              <a:rPr lang="en-US" sz="1900" dirty="0" smtClean="0">
                <a:solidFill>
                  <a:srgbClr val="FDEEC6"/>
                </a:solidFill>
                <a:latin typeface="Calibri"/>
                <a:cs typeface="Calibri"/>
                <a:sym typeface="Wingdings"/>
              </a:rPr>
              <a:t> draft</a:t>
            </a:r>
            <a:endParaRPr lang="en-US" sz="1900" dirty="0">
              <a:solidFill>
                <a:srgbClr val="FDEEC6"/>
              </a:solidFill>
              <a:latin typeface="Calibri"/>
              <a:cs typeface="Calibri"/>
            </a:endParaRPr>
          </a:p>
          <a:p>
            <a:pPr marL="749300" lvl="2" indent="-342900" fontAlgn="auto">
              <a:buFont typeface="+mj-lt"/>
              <a:buAutoNum type="arabicPeriod"/>
            </a:pPr>
            <a:r>
              <a:rPr lang="en-US" sz="1900" spc="-30" dirty="0" smtClean="0">
                <a:solidFill>
                  <a:srgbClr val="FDEEC6"/>
                </a:solidFill>
                <a:latin typeface="Calibri"/>
                <a:cs typeface="Calibri"/>
              </a:rPr>
              <a:t>Analysis, discussion, amendment of rules </a:t>
            </a:r>
            <a:r>
              <a:rPr lang="en-US" sz="1900" spc="-30" dirty="0">
                <a:solidFill>
                  <a:srgbClr val="FDEEC6"/>
                </a:solidFill>
                <a:latin typeface="Calibri"/>
                <a:cs typeface="Calibri"/>
              </a:rPr>
              <a:t>in light of </a:t>
            </a:r>
            <a:r>
              <a:rPr lang="en-US" sz="1900" spc="-30" dirty="0" smtClean="0">
                <a:solidFill>
                  <a:srgbClr val="FDEEC6"/>
                </a:solidFill>
                <a:latin typeface="Calibri"/>
                <a:cs typeface="Calibri"/>
              </a:rPr>
              <a:t>evolving </a:t>
            </a:r>
            <a:r>
              <a:rPr lang="en-US" sz="1900" spc="-30" dirty="0">
                <a:solidFill>
                  <a:srgbClr val="FDEEC6"/>
                </a:solidFill>
                <a:latin typeface="Calibri"/>
                <a:cs typeface="Calibri"/>
              </a:rPr>
              <a:t>community </a:t>
            </a:r>
            <a:r>
              <a:rPr lang="en-US" sz="1900" spc="-30" dirty="0" smtClean="0">
                <a:solidFill>
                  <a:srgbClr val="FDEEC6"/>
                </a:solidFill>
                <a:latin typeface="Calibri"/>
                <a:cs typeface="Calibri"/>
              </a:rPr>
              <a:t>needs </a:t>
            </a:r>
            <a:r>
              <a:rPr lang="en-US" sz="1900" spc="-30" dirty="0" smtClean="0">
                <a:solidFill>
                  <a:srgbClr val="FDEEC6"/>
                </a:solidFill>
                <a:latin typeface="Calibri"/>
                <a:cs typeface="Calibri"/>
                <a:sym typeface="Wingdings"/>
              </a:rPr>
              <a:t> </a:t>
            </a:r>
            <a:r>
              <a:rPr lang="en-US" sz="1900" spc="-30" dirty="0" smtClean="0">
                <a:solidFill>
                  <a:srgbClr val="FDEEC6"/>
                </a:solidFill>
                <a:latin typeface="Calibri"/>
                <a:cs typeface="Calibri"/>
              </a:rPr>
              <a:t> 2</a:t>
            </a:r>
            <a:r>
              <a:rPr lang="en-US" sz="1900" spc="-30" baseline="30000" dirty="0" smtClean="0">
                <a:solidFill>
                  <a:srgbClr val="FDEEC6"/>
                </a:solidFill>
                <a:latin typeface="Calibri"/>
                <a:cs typeface="Calibri"/>
              </a:rPr>
              <a:t>nd</a:t>
            </a:r>
            <a:r>
              <a:rPr lang="en-US" sz="1900" spc="-30" dirty="0" smtClean="0">
                <a:solidFill>
                  <a:srgbClr val="FDEEC6"/>
                </a:solidFill>
                <a:latin typeface="Calibri"/>
                <a:cs typeface="Calibri"/>
              </a:rPr>
              <a:t> draft</a:t>
            </a:r>
            <a:endParaRPr lang="en-US" sz="1900" spc="-30" dirty="0">
              <a:solidFill>
                <a:srgbClr val="FDEEC6"/>
              </a:solidFill>
              <a:latin typeface="Calibri"/>
              <a:cs typeface="Calibri"/>
            </a:endParaRPr>
          </a:p>
          <a:p>
            <a:pPr marL="749300" lvl="2" indent="-342900">
              <a:buFont typeface="+mj-lt"/>
              <a:buAutoNum type="arabicPeriod"/>
            </a:pPr>
            <a:r>
              <a:rPr lang="en-US" sz="1900" dirty="0">
                <a:solidFill>
                  <a:srgbClr val="FDEEC6"/>
                </a:solidFill>
                <a:latin typeface="Calibri"/>
                <a:cs typeface="Calibri"/>
              </a:rPr>
              <a:t>Analysis, discussion and amendment of these rules in light of </a:t>
            </a:r>
            <a:r>
              <a:rPr lang="en-US" sz="1900" dirty="0" smtClean="0">
                <a:solidFill>
                  <a:srgbClr val="FDEEC6"/>
                </a:solidFill>
                <a:latin typeface="Calibri"/>
                <a:cs typeface="Calibri"/>
              </a:rPr>
              <a:t>national laws </a:t>
            </a:r>
            <a:r>
              <a:rPr lang="en-US" sz="1900" dirty="0" smtClean="0">
                <a:solidFill>
                  <a:srgbClr val="FDEEC6"/>
                </a:solidFill>
                <a:latin typeface="Calibri"/>
                <a:cs typeface="Calibri"/>
                <a:sym typeface="Wingdings"/>
              </a:rPr>
              <a:t> 3</a:t>
            </a:r>
            <a:r>
              <a:rPr lang="en-US" sz="1900" baseline="30000" dirty="0" smtClean="0">
                <a:solidFill>
                  <a:srgbClr val="FDEEC6"/>
                </a:solidFill>
                <a:latin typeface="Calibri"/>
                <a:cs typeface="Calibri"/>
                <a:sym typeface="Wingdings"/>
              </a:rPr>
              <a:t>rd</a:t>
            </a:r>
            <a:r>
              <a:rPr lang="en-US" sz="1900" dirty="0" smtClean="0">
                <a:solidFill>
                  <a:srgbClr val="FDEEC6"/>
                </a:solidFill>
                <a:latin typeface="Calibri"/>
                <a:cs typeface="Calibri"/>
                <a:sym typeface="Wingdings"/>
              </a:rPr>
              <a:t> draft</a:t>
            </a:r>
          </a:p>
          <a:p>
            <a:pPr marL="749300" lvl="2" indent="-342900" fontAlgn="auto">
              <a:buFont typeface="+mj-lt"/>
              <a:buAutoNum type="arabicPeriod"/>
            </a:pPr>
            <a:r>
              <a:rPr lang="en-US" sz="1900" dirty="0" smtClean="0">
                <a:solidFill>
                  <a:srgbClr val="FDEEC6"/>
                </a:solidFill>
                <a:latin typeface="Calibri"/>
                <a:cs typeface="Calibri"/>
              </a:rPr>
              <a:t>Final debate and discussion </a:t>
            </a:r>
            <a:r>
              <a:rPr lang="en-US" sz="1900" dirty="0" smtClean="0">
                <a:solidFill>
                  <a:srgbClr val="FDEEC6"/>
                </a:solidFill>
                <a:latin typeface="Calibri"/>
                <a:cs typeface="Calibri"/>
                <a:sym typeface="Wingdings"/>
              </a:rPr>
              <a:t> </a:t>
            </a:r>
            <a:r>
              <a:rPr lang="en-US" sz="1900" dirty="0" smtClean="0">
                <a:solidFill>
                  <a:srgbClr val="FDEEC6"/>
                </a:solidFill>
                <a:latin typeface="Calibri"/>
                <a:cs typeface="Calibri"/>
              </a:rPr>
              <a:t>Formal adoption of a FINAL draft </a:t>
            </a:r>
            <a:r>
              <a:rPr lang="en-US" sz="1900" dirty="0">
                <a:solidFill>
                  <a:srgbClr val="FDEEC6"/>
                </a:solidFill>
                <a:latin typeface="Calibri"/>
                <a:cs typeface="Calibri"/>
              </a:rPr>
              <a:t>by full community consensus or super-majority </a:t>
            </a:r>
            <a:r>
              <a:rPr lang="en-US" sz="1900" dirty="0" smtClean="0">
                <a:solidFill>
                  <a:srgbClr val="FDEEC6"/>
                </a:solidFill>
                <a:latin typeface="Calibri"/>
                <a:cs typeface="Calibri"/>
              </a:rPr>
              <a:t>vote</a:t>
            </a:r>
            <a:endParaRPr lang="en-US" sz="1900" dirty="0">
              <a:solidFill>
                <a:srgbClr val="FDEEC6"/>
              </a:solidFill>
              <a:latin typeface="Calibri"/>
              <a:cs typeface="Calibri"/>
              <a:sym typeface="Wingdings"/>
            </a:endParaRPr>
          </a:p>
          <a:p>
            <a:pPr marL="457200" indent="-457200" eaLnBrk="1" hangingPunct="1">
              <a:spcBef>
                <a:spcPts val="1200"/>
              </a:spcBef>
            </a:pPr>
            <a:endParaRPr lang="en-US" sz="2000" dirty="0">
              <a:latin typeface="Calibri" charset="0"/>
              <a:cs typeface="Arial Unicode MS" charset="0"/>
              <a:sym typeface="Wingdings"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199" y="3467101"/>
            <a:ext cx="4410530" cy="3282076"/>
          </a:xfrm>
          <a:prstGeom prst="rect">
            <a:avLst/>
          </a:prstGeom>
        </p:spPr>
      </p:pic>
      <p:pic>
        <p:nvPicPr>
          <p:cNvPr id="5" name="Picture 5" descr="IMG_019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078" y="3467101"/>
            <a:ext cx="4269421" cy="3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833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4600"/>
          </a:xfrm>
        </p:spPr>
        <p:txBody>
          <a:bodyPr>
            <a:normAutofit/>
          </a:bodyPr>
          <a:lstStyle/>
          <a:p>
            <a:pPr algn="ctr"/>
            <a:r>
              <a:rPr lang="en-US" sz="3800" dirty="0" smtClean="0">
                <a:solidFill>
                  <a:srgbClr val="FFF4CA"/>
                </a:solidFill>
                <a:latin typeface="Calibri"/>
                <a:cs typeface="Calibri"/>
              </a:rPr>
              <a:t>Observations of the by</a:t>
            </a:r>
            <a:r>
              <a:rPr lang="en-US" sz="3800" dirty="0">
                <a:solidFill>
                  <a:srgbClr val="FFF4CA"/>
                </a:solidFill>
                <a:latin typeface="Calibri"/>
                <a:cs typeface="Calibri"/>
              </a:rPr>
              <a:t>-</a:t>
            </a:r>
            <a:r>
              <a:rPr lang="en-US" sz="3800" dirty="0" smtClean="0">
                <a:solidFill>
                  <a:srgbClr val="FFF4CA"/>
                </a:solidFill>
                <a:latin typeface="Calibri"/>
                <a:cs typeface="Calibri"/>
              </a:rPr>
              <a:t>laws drafting </a:t>
            </a:r>
            <a:r>
              <a:rPr lang="en-US" sz="3800" dirty="0">
                <a:solidFill>
                  <a:srgbClr val="FFF4CA"/>
                </a:solidFill>
                <a:latin typeface="Calibri"/>
                <a:cs typeface="Calibri"/>
              </a:rPr>
              <a:t>process </a:t>
            </a:r>
          </a:p>
        </p:txBody>
      </p:sp>
      <p:sp>
        <p:nvSpPr>
          <p:cNvPr id="3" name="Content Placeholder 2"/>
          <p:cNvSpPr>
            <a:spLocks noGrp="1"/>
          </p:cNvSpPr>
          <p:nvPr>
            <p:ph sz="quarter" idx="1"/>
          </p:nvPr>
        </p:nvSpPr>
        <p:spPr>
          <a:xfrm>
            <a:off x="3024124" y="1581371"/>
            <a:ext cx="6119876" cy="5378229"/>
          </a:xfrm>
        </p:spPr>
        <p:txBody>
          <a:bodyPr>
            <a:normAutofit/>
          </a:bodyPr>
          <a:lstStyle/>
          <a:p>
            <a:pPr marL="319088" indent="-204788"/>
            <a:r>
              <a:rPr lang="en-GB" sz="1800" dirty="0">
                <a:solidFill>
                  <a:srgbClr val="FFE996"/>
                </a:solidFill>
                <a:latin typeface="Calibri"/>
                <a:cs typeface="Calibri"/>
              </a:rPr>
              <a:t>Members of all study communities reported that the by-laws drafting process provided the opportunity to publicly discuss and evaluate community rules </a:t>
            </a:r>
            <a:r>
              <a:rPr lang="en-GB" sz="1800" dirty="0" smtClean="0">
                <a:solidFill>
                  <a:srgbClr val="FFE996"/>
                </a:solidFill>
                <a:latin typeface="Calibri"/>
                <a:cs typeface="Calibri"/>
              </a:rPr>
              <a:t>and norms for </a:t>
            </a:r>
            <a:r>
              <a:rPr lang="en-GB" sz="1800" dirty="0">
                <a:solidFill>
                  <a:srgbClr val="FFE996"/>
                </a:solidFill>
                <a:latin typeface="Calibri"/>
                <a:cs typeface="Calibri"/>
              </a:rPr>
              <a:t>the first time in living memory. </a:t>
            </a:r>
            <a:endParaRPr lang="en-GB" sz="1800" dirty="0" smtClean="0">
              <a:solidFill>
                <a:srgbClr val="FFE996"/>
              </a:solidFill>
              <a:latin typeface="Calibri"/>
              <a:cs typeface="Calibri"/>
            </a:endParaRPr>
          </a:p>
          <a:p>
            <a:pPr marL="319088" indent="-204788"/>
            <a:r>
              <a:rPr lang="en-GB" sz="1800" dirty="0" smtClean="0">
                <a:solidFill>
                  <a:srgbClr val="FFF4CA"/>
                </a:solidFill>
                <a:latin typeface="Calibri"/>
                <a:cs typeface="Calibri"/>
              </a:rPr>
              <a:t>Communities </a:t>
            </a:r>
            <a:r>
              <a:rPr lang="en-GB" sz="1800" dirty="0">
                <a:solidFill>
                  <a:srgbClr val="FFF4CA"/>
                </a:solidFill>
                <a:latin typeface="Calibri"/>
                <a:cs typeface="Calibri"/>
              </a:rPr>
              <a:t>took the process seriously and engaged in authentic, animated </a:t>
            </a:r>
            <a:r>
              <a:rPr lang="en-GB" sz="1800" dirty="0" smtClean="0">
                <a:solidFill>
                  <a:srgbClr val="FFF4CA"/>
                </a:solidFill>
                <a:latin typeface="Calibri"/>
                <a:cs typeface="Calibri"/>
              </a:rPr>
              <a:t>debate</a:t>
            </a:r>
            <a:r>
              <a:rPr lang="en-GB" sz="1800" dirty="0">
                <a:solidFill>
                  <a:srgbClr val="FFF4CA"/>
                </a:solidFill>
                <a:latin typeface="Calibri"/>
                <a:cs typeface="Calibri"/>
              </a:rPr>
              <a:t> </a:t>
            </a:r>
            <a:r>
              <a:rPr lang="en-GB" sz="1800" dirty="0" smtClean="0">
                <a:solidFill>
                  <a:srgbClr val="FFF4CA"/>
                </a:solidFill>
                <a:latin typeface="Calibri"/>
                <a:cs typeface="Calibri"/>
                <a:sym typeface="Wingdings"/>
              </a:rPr>
              <a:t> </a:t>
            </a:r>
            <a:r>
              <a:rPr lang="en-US" sz="1500" dirty="0" smtClean="0">
                <a:solidFill>
                  <a:srgbClr val="FFF4CA"/>
                </a:solidFill>
                <a:latin typeface="Calibri"/>
                <a:cs typeface="Calibri"/>
              </a:rPr>
              <a:t>Discussions </a:t>
            </a:r>
            <a:r>
              <a:rPr lang="en-US" sz="1500" dirty="0">
                <a:solidFill>
                  <a:srgbClr val="FFF4CA"/>
                </a:solidFill>
                <a:latin typeface="Calibri"/>
                <a:cs typeface="Calibri"/>
              </a:rPr>
              <a:t>of community rules were </a:t>
            </a:r>
            <a:r>
              <a:rPr lang="en-US" sz="1500" dirty="0" smtClean="0">
                <a:solidFill>
                  <a:srgbClr val="FFF4CA"/>
                </a:solidFill>
                <a:latin typeface="Calibri"/>
                <a:cs typeface="Calibri"/>
              </a:rPr>
              <a:t>dynamic</a:t>
            </a:r>
            <a:r>
              <a:rPr lang="en-US" sz="1500" dirty="0">
                <a:solidFill>
                  <a:srgbClr val="FFF4CA"/>
                </a:solidFill>
                <a:latin typeface="Calibri"/>
                <a:cs typeface="Calibri"/>
              </a:rPr>
              <a:t> </a:t>
            </a:r>
            <a:r>
              <a:rPr lang="en-US" sz="1500" dirty="0" smtClean="0">
                <a:solidFill>
                  <a:srgbClr val="FFF4CA"/>
                </a:solidFill>
                <a:latin typeface="Calibri"/>
                <a:cs typeface="Calibri"/>
              </a:rPr>
              <a:t>and </a:t>
            </a:r>
            <a:r>
              <a:rPr lang="en-US" sz="1500" dirty="0">
                <a:solidFill>
                  <a:srgbClr val="FFF4CA"/>
                </a:solidFill>
                <a:latin typeface="Calibri"/>
                <a:cs typeface="Calibri"/>
              </a:rPr>
              <a:t>highly participatory. </a:t>
            </a:r>
          </a:p>
          <a:p>
            <a:pPr marL="319088" indent="-204788"/>
            <a:r>
              <a:rPr lang="en-US" sz="1800" dirty="0" smtClean="0">
                <a:solidFill>
                  <a:srgbClr val="FFE996"/>
                </a:solidFill>
                <a:latin typeface="Calibri"/>
                <a:cs typeface="Calibri"/>
              </a:rPr>
              <a:t>Provided </a:t>
            </a:r>
            <a:r>
              <a:rPr lang="en-US" sz="1800" dirty="0">
                <a:solidFill>
                  <a:srgbClr val="FFE996"/>
                </a:solidFill>
                <a:latin typeface="Calibri"/>
                <a:cs typeface="Calibri"/>
              </a:rPr>
              <a:t>an opportunity for </a:t>
            </a:r>
            <a:r>
              <a:rPr lang="en-US" sz="1800" dirty="0" smtClean="0">
                <a:solidFill>
                  <a:srgbClr val="FFE996"/>
                </a:solidFill>
                <a:latin typeface="Calibri"/>
                <a:cs typeface="Calibri"/>
              </a:rPr>
              <a:t>women, “strangers” </a:t>
            </a:r>
            <a:r>
              <a:rPr lang="en-US" sz="1800" dirty="0">
                <a:solidFill>
                  <a:srgbClr val="FFE996"/>
                </a:solidFill>
                <a:latin typeface="Calibri"/>
                <a:cs typeface="Calibri"/>
              </a:rPr>
              <a:t>and other vulnerable groups to </a:t>
            </a:r>
            <a:r>
              <a:rPr lang="en-US" sz="1800" dirty="0" smtClean="0">
                <a:solidFill>
                  <a:srgbClr val="FFE996"/>
                </a:solidFill>
                <a:latin typeface="Calibri"/>
                <a:cs typeface="Calibri"/>
              </a:rPr>
              <a:t>challenge </a:t>
            </a:r>
            <a:r>
              <a:rPr lang="en-US" sz="1800" dirty="0">
                <a:solidFill>
                  <a:srgbClr val="FFE996"/>
                </a:solidFill>
                <a:latin typeface="Calibri"/>
                <a:cs typeface="Calibri"/>
              </a:rPr>
              <a:t>discriminatory customary norms and argue for </a:t>
            </a:r>
            <a:r>
              <a:rPr lang="en-US" sz="1800" dirty="0" smtClean="0">
                <a:solidFill>
                  <a:srgbClr val="FFE996"/>
                </a:solidFill>
                <a:latin typeface="Calibri"/>
                <a:cs typeface="Calibri"/>
              </a:rPr>
              <a:t>protections </a:t>
            </a:r>
            <a:r>
              <a:rPr lang="en-US" sz="1800" dirty="0">
                <a:solidFill>
                  <a:srgbClr val="FFE996"/>
                </a:solidFill>
                <a:latin typeface="Calibri"/>
                <a:cs typeface="Calibri"/>
              </a:rPr>
              <a:t>for their land </a:t>
            </a:r>
            <a:r>
              <a:rPr lang="en-US" sz="1800" dirty="0" smtClean="0">
                <a:solidFill>
                  <a:srgbClr val="FFE996"/>
                </a:solidFill>
                <a:latin typeface="Calibri"/>
                <a:cs typeface="Calibri"/>
              </a:rPr>
              <a:t>rights.</a:t>
            </a:r>
          </a:p>
          <a:p>
            <a:pPr lvl="1"/>
            <a:r>
              <a:rPr lang="en-US" sz="1400" dirty="0" smtClean="0">
                <a:solidFill>
                  <a:schemeClr val="accent2">
                    <a:lumMod val="40000"/>
                    <a:lumOff val="60000"/>
                  </a:schemeClr>
                </a:solidFill>
                <a:latin typeface="Calibri"/>
                <a:cs typeface="Calibri"/>
              </a:rPr>
              <a:t>Liberia: P</a:t>
            </a:r>
            <a:r>
              <a:rPr lang="en-US" sz="1400" dirty="0" smtClean="0">
                <a:solidFill>
                  <a:schemeClr val="accent2">
                    <a:lumMod val="40000"/>
                    <a:lumOff val="60000"/>
                  </a:schemeClr>
                </a:solidFill>
                <a:latin typeface="Calibri"/>
                <a:ea typeface="Arial Unicode MS" charset="0"/>
                <a:cs typeface="Calibri"/>
              </a:rPr>
              <a:t>eople would exclaim</a:t>
            </a:r>
            <a:r>
              <a:rPr lang="en-US" sz="1400" dirty="0">
                <a:solidFill>
                  <a:schemeClr val="accent2">
                    <a:lumMod val="40000"/>
                    <a:lumOff val="60000"/>
                  </a:schemeClr>
                </a:solidFill>
                <a:latin typeface="Calibri"/>
                <a:ea typeface="Arial Unicode MS" charset="0"/>
                <a:cs typeface="Calibri"/>
              </a:rPr>
              <a:t>: </a:t>
            </a:r>
            <a:r>
              <a:rPr lang="ja-JP" altLang="en-US" sz="1400" dirty="0">
                <a:solidFill>
                  <a:schemeClr val="accent2">
                    <a:lumMod val="40000"/>
                    <a:lumOff val="60000"/>
                  </a:schemeClr>
                </a:solidFill>
                <a:latin typeface="Calibri"/>
                <a:ea typeface="Arial Unicode MS" charset="0"/>
                <a:cs typeface="Calibri"/>
              </a:rPr>
              <a:t>“</a:t>
            </a:r>
            <a:r>
              <a:rPr lang="en-US" sz="1400" dirty="0">
                <a:solidFill>
                  <a:schemeClr val="accent2">
                    <a:lumMod val="40000"/>
                    <a:lumOff val="60000"/>
                  </a:schemeClr>
                </a:solidFill>
                <a:latin typeface="Calibri"/>
                <a:ea typeface="Arial Unicode MS" charset="0"/>
                <a:cs typeface="Calibri"/>
              </a:rPr>
              <a:t>No, that is against national </a:t>
            </a:r>
            <a:r>
              <a:rPr lang="en-US" sz="1400" dirty="0" smtClean="0">
                <a:solidFill>
                  <a:schemeClr val="accent2">
                    <a:lumMod val="40000"/>
                    <a:lumOff val="60000"/>
                  </a:schemeClr>
                </a:solidFill>
                <a:latin typeface="Calibri"/>
                <a:ea typeface="Arial Unicode MS" charset="0"/>
                <a:cs typeface="Calibri"/>
              </a:rPr>
              <a:t>law!</a:t>
            </a:r>
            <a:r>
              <a:rPr lang="ja-JP" altLang="en-US" sz="1400" dirty="0" smtClean="0">
                <a:solidFill>
                  <a:schemeClr val="accent2">
                    <a:lumMod val="40000"/>
                    <a:lumOff val="60000"/>
                  </a:schemeClr>
                </a:solidFill>
                <a:latin typeface="Calibri"/>
                <a:ea typeface="Arial Unicode MS" charset="0"/>
                <a:cs typeface="Calibri"/>
              </a:rPr>
              <a:t>”</a:t>
            </a:r>
            <a:r>
              <a:rPr lang="en-US" altLang="ja-JP" sz="1400" dirty="0" smtClean="0">
                <a:solidFill>
                  <a:schemeClr val="accent2">
                    <a:lumMod val="40000"/>
                    <a:lumOff val="60000"/>
                  </a:schemeClr>
                </a:solidFill>
                <a:latin typeface="Calibri"/>
                <a:ea typeface="Arial Unicode MS" charset="0"/>
                <a:cs typeface="Calibri"/>
              </a:rPr>
              <a:t>;</a:t>
            </a:r>
            <a:r>
              <a:rPr lang="en-US" sz="1400" dirty="0" smtClean="0">
                <a:solidFill>
                  <a:schemeClr val="accent2">
                    <a:lumMod val="40000"/>
                    <a:lumOff val="60000"/>
                  </a:schemeClr>
                </a:solidFill>
                <a:latin typeface="Calibri"/>
                <a:ea typeface="Arial Unicode MS" charset="0"/>
                <a:cs typeface="Calibri"/>
              </a:rPr>
              <a:t> </a:t>
            </a:r>
            <a:r>
              <a:rPr lang="ja-JP" altLang="en-US" sz="1400" dirty="0">
                <a:solidFill>
                  <a:schemeClr val="accent2">
                    <a:lumMod val="40000"/>
                    <a:lumOff val="60000"/>
                  </a:schemeClr>
                </a:solidFill>
                <a:latin typeface="Calibri"/>
                <a:ea typeface="Arial Unicode MS" charset="0"/>
                <a:cs typeface="Calibri"/>
              </a:rPr>
              <a:t>“</a:t>
            </a:r>
            <a:r>
              <a:rPr lang="en-US" sz="1400" dirty="0">
                <a:solidFill>
                  <a:schemeClr val="accent2">
                    <a:lumMod val="40000"/>
                    <a:lumOff val="60000"/>
                  </a:schemeClr>
                </a:solidFill>
                <a:latin typeface="Calibri"/>
                <a:ea typeface="Arial Unicode MS" charset="0"/>
                <a:cs typeface="Calibri"/>
              </a:rPr>
              <a:t>That is against women</a:t>
            </a:r>
            <a:r>
              <a:rPr lang="ja-JP" altLang="en-US" sz="1400" dirty="0">
                <a:solidFill>
                  <a:schemeClr val="accent2">
                    <a:lumMod val="40000"/>
                    <a:lumOff val="60000"/>
                  </a:schemeClr>
                </a:solidFill>
                <a:latin typeface="Calibri"/>
                <a:ea typeface="Arial Unicode MS" charset="0"/>
                <a:cs typeface="Calibri"/>
              </a:rPr>
              <a:t>’</a:t>
            </a:r>
            <a:r>
              <a:rPr lang="en-US" sz="1400" dirty="0">
                <a:solidFill>
                  <a:schemeClr val="accent2">
                    <a:lumMod val="40000"/>
                    <a:lumOff val="60000"/>
                  </a:schemeClr>
                </a:solidFill>
                <a:latin typeface="Calibri"/>
                <a:ea typeface="Arial Unicode MS" charset="0"/>
                <a:cs typeface="Calibri"/>
              </a:rPr>
              <a:t>s rights!</a:t>
            </a:r>
            <a:r>
              <a:rPr lang="ja-JP" altLang="en-US" sz="1400" dirty="0">
                <a:solidFill>
                  <a:schemeClr val="accent2">
                    <a:lumMod val="40000"/>
                    <a:lumOff val="60000"/>
                  </a:schemeClr>
                </a:solidFill>
                <a:latin typeface="Calibri"/>
                <a:ea typeface="Arial Unicode MS" charset="0"/>
                <a:cs typeface="Calibri"/>
              </a:rPr>
              <a:t>”</a:t>
            </a:r>
            <a:r>
              <a:rPr lang="en-US" sz="1400" dirty="0">
                <a:solidFill>
                  <a:schemeClr val="accent2">
                    <a:lumMod val="40000"/>
                    <a:lumOff val="60000"/>
                  </a:schemeClr>
                </a:solidFill>
                <a:latin typeface="Calibri"/>
                <a:ea typeface="Arial Unicode MS" charset="0"/>
                <a:cs typeface="Calibri"/>
              </a:rPr>
              <a:t>  or </a:t>
            </a:r>
            <a:r>
              <a:rPr lang="ja-JP" altLang="en-US" sz="1400" dirty="0">
                <a:solidFill>
                  <a:schemeClr val="accent2">
                    <a:lumMod val="40000"/>
                    <a:lumOff val="60000"/>
                  </a:schemeClr>
                </a:solidFill>
                <a:latin typeface="Calibri"/>
                <a:ea typeface="Arial Unicode MS" charset="0"/>
                <a:cs typeface="Calibri"/>
              </a:rPr>
              <a:t>“</a:t>
            </a:r>
            <a:r>
              <a:rPr lang="en-US" sz="1400" dirty="0">
                <a:solidFill>
                  <a:schemeClr val="accent2">
                    <a:lumMod val="40000"/>
                    <a:lumOff val="60000"/>
                  </a:schemeClr>
                </a:solidFill>
                <a:latin typeface="Calibri"/>
                <a:ea typeface="Arial Unicode MS" charset="0"/>
                <a:cs typeface="Calibri"/>
              </a:rPr>
              <a:t>That is against human rights!</a:t>
            </a:r>
            <a:r>
              <a:rPr lang="ja-JP" altLang="en-US" sz="1400" dirty="0">
                <a:solidFill>
                  <a:schemeClr val="accent2">
                    <a:lumMod val="40000"/>
                    <a:lumOff val="60000"/>
                  </a:schemeClr>
                </a:solidFill>
                <a:latin typeface="Calibri"/>
                <a:ea typeface="Arial Unicode MS" charset="0"/>
                <a:cs typeface="Calibri"/>
              </a:rPr>
              <a:t>”</a:t>
            </a:r>
            <a:endParaRPr lang="en-US" sz="1400" dirty="0">
              <a:solidFill>
                <a:schemeClr val="accent2">
                  <a:lumMod val="40000"/>
                  <a:lumOff val="60000"/>
                </a:schemeClr>
              </a:solidFill>
              <a:latin typeface="Calibri"/>
              <a:cs typeface="Calibri"/>
            </a:endParaRPr>
          </a:p>
          <a:p>
            <a:pPr marL="319088" indent="-204788"/>
            <a:r>
              <a:rPr lang="en-US" sz="1800" dirty="0" smtClean="0">
                <a:solidFill>
                  <a:schemeClr val="accent2">
                    <a:lumMod val="20000"/>
                    <a:lumOff val="80000"/>
                  </a:schemeClr>
                </a:solidFill>
                <a:latin typeface="Calibri"/>
                <a:cs typeface="Calibri"/>
              </a:rPr>
              <a:t>Women’s involvement made the rules much more comprehensive – re: management of natural resources. </a:t>
            </a:r>
          </a:p>
          <a:p>
            <a:pPr marL="319088" indent="-204788"/>
            <a:r>
              <a:rPr lang="en-US" sz="1800" dirty="0" smtClean="0">
                <a:solidFill>
                  <a:schemeClr val="accent2">
                    <a:lumMod val="40000"/>
                    <a:lumOff val="60000"/>
                  </a:schemeClr>
                </a:solidFill>
                <a:latin typeface="Calibri"/>
                <a:cs typeface="Calibri"/>
              </a:rPr>
              <a:t>Disputes between </a:t>
            </a:r>
            <a:r>
              <a:rPr lang="en-US" sz="1800" dirty="0">
                <a:solidFill>
                  <a:schemeClr val="accent2">
                    <a:lumMod val="40000"/>
                    <a:lumOff val="60000"/>
                  </a:schemeClr>
                </a:solidFill>
                <a:latin typeface="Calibri"/>
                <a:cs typeface="Calibri"/>
              </a:rPr>
              <a:t>elders and youth were prevalent.</a:t>
            </a:r>
          </a:p>
          <a:p>
            <a:pPr marL="319088" indent="-204788"/>
            <a:r>
              <a:rPr lang="en-US" sz="1800" dirty="0" smtClean="0">
                <a:solidFill>
                  <a:srgbClr val="FFF4CA"/>
                </a:solidFill>
                <a:latin typeface="Calibri"/>
                <a:cs typeface="Calibri"/>
              </a:rPr>
              <a:t>Communities </a:t>
            </a:r>
            <a:r>
              <a:rPr lang="en-US" sz="1800" u="sng" dirty="0" smtClean="0">
                <a:solidFill>
                  <a:srgbClr val="FFF4CA"/>
                </a:solidFill>
                <a:latin typeface="Calibri"/>
                <a:cs typeface="Calibri"/>
              </a:rPr>
              <a:t>unquestionably</a:t>
            </a:r>
            <a:r>
              <a:rPr lang="en-US" sz="1800" dirty="0" smtClean="0">
                <a:solidFill>
                  <a:srgbClr val="FFF4CA"/>
                </a:solidFill>
                <a:latin typeface="Calibri"/>
                <a:cs typeface="Calibri"/>
              </a:rPr>
              <a:t> need legal support to get to a 3</a:t>
            </a:r>
            <a:r>
              <a:rPr lang="en-US" sz="1800" baseline="30000" dirty="0" smtClean="0">
                <a:solidFill>
                  <a:srgbClr val="FFF4CA"/>
                </a:solidFill>
                <a:latin typeface="Calibri"/>
                <a:cs typeface="Calibri"/>
              </a:rPr>
              <a:t>rd</a:t>
            </a:r>
            <a:r>
              <a:rPr lang="en-US" sz="1800" dirty="0" smtClean="0">
                <a:solidFill>
                  <a:srgbClr val="FFF4CA"/>
                </a:solidFill>
                <a:latin typeface="Calibri"/>
                <a:cs typeface="Calibri"/>
              </a:rPr>
              <a:t> and final draft.</a:t>
            </a:r>
          </a:p>
          <a:p>
            <a:endParaRPr lang="en-US" sz="1000" dirty="0" smtClean="0">
              <a:solidFill>
                <a:srgbClr val="FFF4CA"/>
              </a:solidFill>
              <a:latin typeface="Calibri"/>
              <a:cs typeface="Calibri"/>
            </a:endParaRPr>
          </a:p>
          <a:p>
            <a:endParaRPr lang="en-US" sz="1000" dirty="0">
              <a:solidFill>
                <a:srgbClr val="FFF4CA"/>
              </a:solidFill>
              <a:latin typeface="Calibri"/>
              <a:cs typeface="Calibri"/>
            </a:endParaRPr>
          </a:p>
        </p:txBody>
      </p:sp>
      <p:pic>
        <p:nvPicPr>
          <p:cNvPr id="4" name="Picture 3" descr="Inhamussua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00" y="1955800"/>
            <a:ext cx="2935224" cy="3657600"/>
          </a:xfrm>
          <a:prstGeom prst="rect">
            <a:avLst/>
          </a:prstGeom>
        </p:spPr>
      </p:pic>
    </p:spTree>
    <p:extLst>
      <p:ext uri="{BB962C8B-B14F-4D97-AF65-F5344CB8AC3E}">
        <p14:creationId xmlns:p14="http://schemas.microsoft.com/office/powerpoint/2010/main" val="2738256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738423"/>
          </a:xfrm>
        </p:spPr>
        <p:txBody>
          <a:bodyPr>
            <a:noAutofit/>
          </a:bodyPr>
          <a:lstStyle/>
          <a:p>
            <a:pPr algn="ctr"/>
            <a:r>
              <a:rPr lang="en-US" sz="3200" dirty="0" smtClean="0">
                <a:solidFill>
                  <a:srgbClr val="FFF4CA"/>
                </a:solidFill>
                <a:latin typeface="Calibri"/>
                <a:cs typeface="Calibri"/>
              </a:rPr>
              <a:t>Impact: Increased </a:t>
            </a:r>
            <a:r>
              <a:rPr lang="en-US" sz="3200" dirty="0">
                <a:solidFill>
                  <a:srgbClr val="FFF4CA"/>
                </a:solidFill>
                <a:latin typeface="Calibri"/>
                <a:cs typeface="Calibri"/>
              </a:rPr>
              <a:t>d</a:t>
            </a:r>
            <a:r>
              <a:rPr lang="en-US" sz="3200" dirty="0" smtClean="0">
                <a:solidFill>
                  <a:srgbClr val="FFF4CA"/>
                </a:solidFill>
                <a:latin typeface="Calibri"/>
                <a:cs typeface="Calibri"/>
              </a:rPr>
              <a:t>ownward </a:t>
            </a:r>
            <a:r>
              <a:rPr lang="en-US" sz="3200" dirty="0">
                <a:solidFill>
                  <a:srgbClr val="FFF4CA"/>
                </a:solidFill>
                <a:latin typeface="Calibri"/>
                <a:cs typeface="Calibri"/>
              </a:rPr>
              <a:t>a</a:t>
            </a:r>
            <a:r>
              <a:rPr lang="en-US" sz="3200" dirty="0" smtClean="0">
                <a:solidFill>
                  <a:srgbClr val="FFF4CA"/>
                </a:solidFill>
                <a:latin typeface="Calibri"/>
                <a:cs typeface="Calibri"/>
              </a:rPr>
              <a:t>ccountability of leaders</a:t>
            </a:r>
            <a:endParaRPr lang="en-US" sz="3200" dirty="0">
              <a:solidFill>
                <a:srgbClr val="FFF4CA"/>
              </a:solidFill>
              <a:latin typeface="Calibri"/>
              <a:cs typeface="Calibri"/>
            </a:endParaRPr>
          </a:p>
        </p:txBody>
      </p:sp>
      <p:sp>
        <p:nvSpPr>
          <p:cNvPr id="3" name="Content Placeholder 2"/>
          <p:cNvSpPr>
            <a:spLocks noGrp="1"/>
          </p:cNvSpPr>
          <p:nvPr>
            <p:ph sz="quarter" idx="1"/>
          </p:nvPr>
        </p:nvSpPr>
        <p:spPr>
          <a:xfrm>
            <a:off x="1" y="1511742"/>
            <a:ext cx="9143999" cy="5346258"/>
          </a:xfrm>
        </p:spPr>
        <p:txBody>
          <a:bodyPr>
            <a:noAutofit/>
          </a:bodyPr>
          <a:lstStyle/>
          <a:p>
            <a:pPr marL="0" lvl="0" indent="0" algn="ctr">
              <a:buNone/>
            </a:pPr>
            <a:r>
              <a:rPr lang="en-US" sz="1800" u="sng" dirty="0" smtClean="0">
                <a:solidFill>
                  <a:srgbClr val="FFF4CA"/>
                </a:solidFill>
                <a:latin typeface="Calibri"/>
                <a:cs typeface="Calibri"/>
              </a:rPr>
              <a:t>Communities used the by-laws drafting process to</a:t>
            </a:r>
            <a:r>
              <a:rPr lang="en-US" sz="1800" dirty="0" smtClean="0">
                <a:solidFill>
                  <a:srgbClr val="FFF4CA"/>
                </a:solidFill>
                <a:latin typeface="Calibri"/>
                <a:cs typeface="Calibri"/>
              </a:rPr>
              <a:t>:</a:t>
            </a:r>
          </a:p>
          <a:p>
            <a:pPr marL="342900" lvl="0" indent="-342900">
              <a:buFont typeface="+mj-lt"/>
              <a:buAutoNum type="arabicPeriod"/>
            </a:pPr>
            <a:r>
              <a:rPr lang="en-US" sz="2000" dirty="0" smtClean="0">
                <a:solidFill>
                  <a:srgbClr val="FFF4CA"/>
                </a:solidFill>
                <a:latin typeface="Calibri"/>
                <a:cs typeface="Calibri"/>
              </a:rPr>
              <a:t>Establish </a:t>
            </a:r>
            <a:r>
              <a:rPr lang="en-US" sz="2000" dirty="0">
                <a:solidFill>
                  <a:srgbClr val="FFF4CA"/>
                </a:solidFill>
                <a:latin typeface="Calibri"/>
                <a:cs typeface="Calibri"/>
              </a:rPr>
              <a:t>term limits </a:t>
            </a:r>
            <a:r>
              <a:rPr lang="en-US" sz="2000" dirty="0" smtClean="0">
                <a:solidFill>
                  <a:srgbClr val="FFF4CA"/>
                </a:solidFill>
                <a:latin typeface="Calibri"/>
                <a:cs typeface="Calibri"/>
              </a:rPr>
              <a:t>for </a:t>
            </a:r>
            <a:r>
              <a:rPr lang="en-US" sz="2000" dirty="0">
                <a:solidFill>
                  <a:srgbClr val="FFF4CA"/>
                </a:solidFill>
                <a:latin typeface="Calibri"/>
                <a:cs typeface="Calibri"/>
              </a:rPr>
              <a:t>local </a:t>
            </a:r>
            <a:r>
              <a:rPr lang="en-US" sz="2000" dirty="0" smtClean="0">
                <a:solidFill>
                  <a:srgbClr val="FFF4CA"/>
                </a:solidFill>
                <a:latin typeface="Calibri"/>
                <a:cs typeface="Calibri"/>
              </a:rPr>
              <a:t>leaders and criteria for the impeachment of leaders not acting according to community interests.</a:t>
            </a:r>
          </a:p>
          <a:p>
            <a:pPr lvl="1"/>
            <a:r>
              <a:rPr lang="en-US" sz="1600" dirty="0">
                <a:solidFill>
                  <a:srgbClr val="FEDE61"/>
                </a:solidFill>
                <a:latin typeface="Calibri"/>
                <a:cs typeface="Calibri"/>
              </a:rPr>
              <a:t>Uganda bylaws: “Community members have the right to tell the leaders what to do and what not to do…The community is to advise leaders if they are doing wrong for about two to three times. Failure on the part of the leader(s) [to correct these mistakes gives] the [community] the right to call for re–election in a general meeting.” </a:t>
            </a:r>
            <a:endParaRPr lang="en-GB" sz="1600" dirty="0">
              <a:solidFill>
                <a:srgbClr val="FEDE61"/>
              </a:solidFill>
              <a:latin typeface="Calibri"/>
              <a:cs typeface="Calibri"/>
            </a:endParaRPr>
          </a:p>
          <a:p>
            <a:pPr marL="342900" indent="-342900">
              <a:buFont typeface="+mj-lt"/>
              <a:buAutoNum type="arabicPeriod"/>
            </a:pPr>
            <a:r>
              <a:rPr lang="en-US" sz="2000" dirty="0" smtClean="0">
                <a:solidFill>
                  <a:srgbClr val="FFF4CA"/>
                </a:solidFill>
                <a:latin typeface="Calibri"/>
                <a:cs typeface="Calibri"/>
              </a:rPr>
              <a:t>Create rules for what decisions leaders can make unilaterally and what decisions the community must make together.</a:t>
            </a:r>
          </a:p>
          <a:p>
            <a:pPr marL="342900" lvl="0" indent="-342900">
              <a:buFont typeface="+mj-lt"/>
              <a:buAutoNum type="arabicPeriod"/>
            </a:pPr>
            <a:r>
              <a:rPr lang="en-US" sz="2000" dirty="0" smtClean="0">
                <a:solidFill>
                  <a:srgbClr val="FFF4CA"/>
                </a:solidFill>
                <a:latin typeface="Calibri"/>
                <a:cs typeface="Calibri"/>
              </a:rPr>
              <a:t>Directly </a:t>
            </a:r>
            <a:r>
              <a:rPr lang="en-US" sz="2000" dirty="0">
                <a:solidFill>
                  <a:srgbClr val="FFF4CA"/>
                </a:solidFill>
                <a:latin typeface="Calibri"/>
                <a:cs typeface="Calibri"/>
              </a:rPr>
              <a:t>or indirectly challenge </a:t>
            </a:r>
            <a:r>
              <a:rPr lang="en-US" sz="2000" dirty="0" smtClean="0">
                <a:solidFill>
                  <a:srgbClr val="FFF4CA"/>
                </a:solidFill>
                <a:latin typeface="Calibri"/>
                <a:cs typeface="Calibri"/>
              </a:rPr>
              <a:t>leaders</a:t>
            </a:r>
            <a:r>
              <a:rPr lang="en-US" sz="2000" dirty="0">
                <a:solidFill>
                  <a:srgbClr val="FFF4CA"/>
                </a:solidFill>
                <a:latin typeface="Calibri"/>
                <a:cs typeface="Calibri"/>
              </a:rPr>
              <a:t> </a:t>
            </a:r>
            <a:r>
              <a:rPr lang="en-US" sz="2000" dirty="0" smtClean="0">
                <a:solidFill>
                  <a:srgbClr val="FFF4CA"/>
                </a:solidFill>
                <a:latin typeface="Calibri"/>
                <a:cs typeface="Calibri"/>
              </a:rPr>
              <a:t>to better </a:t>
            </a:r>
            <a:r>
              <a:rPr lang="en-US" sz="2000" dirty="0">
                <a:solidFill>
                  <a:srgbClr val="FFF4CA"/>
                </a:solidFill>
                <a:latin typeface="Calibri"/>
                <a:cs typeface="Calibri"/>
              </a:rPr>
              <a:t>represent community interests. </a:t>
            </a:r>
            <a:endParaRPr lang="en-US" sz="2000" dirty="0" smtClean="0">
              <a:solidFill>
                <a:srgbClr val="FFF4CA"/>
              </a:solidFill>
              <a:latin typeface="Calibri"/>
              <a:cs typeface="Calibri"/>
            </a:endParaRPr>
          </a:p>
          <a:p>
            <a:pPr marL="342900" lvl="0" indent="-342900">
              <a:buFont typeface="+mj-lt"/>
              <a:buAutoNum type="arabicPeriod"/>
            </a:pPr>
            <a:r>
              <a:rPr lang="en-US" sz="2000" dirty="0" smtClean="0">
                <a:solidFill>
                  <a:srgbClr val="FFF4CA"/>
                </a:solidFill>
                <a:latin typeface="Calibri"/>
                <a:cs typeface="Calibri"/>
              </a:rPr>
              <a:t>Demand </a:t>
            </a:r>
            <a:r>
              <a:rPr lang="en-US" sz="2000" dirty="0">
                <a:solidFill>
                  <a:srgbClr val="FFF4CA"/>
                </a:solidFill>
                <a:latin typeface="Calibri"/>
                <a:cs typeface="Calibri"/>
              </a:rPr>
              <a:t>and establish mechanisms to ensure local transparency. </a:t>
            </a:r>
            <a:endParaRPr lang="en-US" sz="1800" dirty="0" smtClean="0">
              <a:solidFill>
                <a:srgbClr val="FFF4CA"/>
              </a:solidFill>
              <a:latin typeface="Calibri"/>
              <a:cs typeface="Calibri"/>
            </a:endParaRPr>
          </a:p>
          <a:p>
            <a:pPr marL="0" lvl="0" indent="0">
              <a:spcBef>
                <a:spcPts val="1300"/>
              </a:spcBef>
              <a:buNone/>
            </a:pPr>
            <a:r>
              <a:rPr lang="en-US" sz="1600" dirty="0" smtClean="0">
                <a:solidFill>
                  <a:srgbClr val="FFF4CA"/>
                </a:solidFill>
                <a:latin typeface="Calibri"/>
                <a:cs typeface="Calibri"/>
                <a:sym typeface="Wingdings"/>
              </a:rPr>
              <a:t> </a:t>
            </a:r>
            <a:r>
              <a:rPr lang="en-GB" sz="1600" dirty="0" smtClean="0">
                <a:solidFill>
                  <a:srgbClr val="FFF4CA"/>
                </a:solidFill>
                <a:latin typeface="Calibri"/>
                <a:cs typeface="Calibri"/>
              </a:rPr>
              <a:t>Immediate results: </a:t>
            </a:r>
          </a:p>
          <a:p>
            <a:pPr marL="520700" lvl="1" indent="-228600"/>
            <a:r>
              <a:rPr lang="en-GB" sz="1600" dirty="0" smtClean="0">
                <a:solidFill>
                  <a:srgbClr val="FEDE61"/>
                </a:solidFill>
                <a:latin typeface="Calibri"/>
                <a:cs typeface="Calibri"/>
              </a:rPr>
              <a:t>In </a:t>
            </a:r>
            <a:r>
              <a:rPr lang="en-GB" sz="1600" dirty="0">
                <a:solidFill>
                  <a:srgbClr val="FEDE61"/>
                </a:solidFill>
                <a:latin typeface="Calibri"/>
                <a:cs typeface="Calibri"/>
              </a:rPr>
              <a:t>Uganda, </a:t>
            </a:r>
            <a:r>
              <a:rPr lang="en-GB" sz="1600" dirty="0" smtClean="0">
                <a:solidFill>
                  <a:srgbClr val="FEDE61"/>
                </a:solidFill>
                <a:latin typeface="Calibri"/>
                <a:cs typeface="Calibri"/>
              </a:rPr>
              <a:t> </a:t>
            </a:r>
            <a:r>
              <a:rPr lang="en-GB" sz="1600" dirty="0">
                <a:solidFill>
                  <a:srgbClr val="FEDE61"/>
                </a:solidFill>
                <a:latin typeface="Calibri"/>
                <a:cs typeface="Calibri"/>
              </a:rPr>
              <a:t>one community </a:t>
            </a:r>
            <a:r>
              <a:rPr lang="en-GB" sz="1600" dirty="0" smtClean="0">
                <a:solidFill>
                  <a:srgbClr val="FEDE61"/>
                </a:solidFill>
                <a:latin typeface="Calibri"/>
                <a:cs typeface="Calibri"/>
              </a:rPr>
              <a:t>dismissed </a:t>
            </a:r>
            <a:r>
              <a:rPr lang="en-GB" sz="1600" dirty="0">
                <a:solidFill>
                  <a:srgbClr val="FEDE61"/>
                </a:solidFill>
                <a:latin typeface="Calibri"/>
                <a:cs typeface="Calibri"/>
              </a:rPr>
              <a:t>the manager of its grazing land when it </a:t>
            </a:r>
            <a:r>
              <a:rPr lang="en-GB" sz="1600" dirty="0" smtClean="0">
                <a:solidFill>
                  <a:srgbClr val="FEDE61"/>
                </a:solidFill>
                <a:latin typeface="Calibri"/>
                <a:cs typeface="Calibri"/>
              </a:rPr>
              <a:t>discovered </a:t>
            </a:r>
            <a:r>
              <a:rPr lang="en-GB" sz="1600" dirty="0">
                <a:solidFill>
                  <a:srgbClr val="FEDE61"/>
                </a:solidFill>
                <a:latin typeface="Calibri"/>
                <a:cs typeface="Calibri"/>
              </a:rPr>
              <a:t>that he had secretly allowed some </a:t>
            </a:r>
            <a:r>
              <a:rPr lang="en-GB" sz="1600" dirty="0" smtClean="0">
                <a:solidFill>
                  <a:srgbClr val="FEDE61"/>
                </a:solidFill>
                <a:latin typeface="Calibri"/>
                <a:cs typeface="Calibri"/>
              </a:rPr>
              <a:t>families to </a:t>
            </a:r>
            <a:r>
              <a:rPr lang="en-GB" sz="1600" dirty="0">
                <a:solidFill>
                  <a:srgbClr val="FEDE61"/>
                </a:solidFill>
                <a:latin typeface="Calibri"/>
                <a:cs typeface="Calibri"/>
              </a:rPr>
              <a:t>encroach into the </a:t>
            </a:r>
            <a:r>
              <a:rPr lang="en-GB" sz="1600" dirty="0" smtClean="0">
                <a:solidFill>
                  <a:srgbClr val="FEDE61"/>
                </a:solidFill>
                <a:latin typeface="Calibri"/>
                <a:cs typeface="Calibri"/>
              </a:rPr>
              <a:t>grazing land, </a:t>
            </a:r>
            <a:r>
              <a:rPr lang="en-GB" sz="1600" dirty="0">
                <a:solidFill>
                  <a:srgbClr val="FEDE61"/>
                </a:solidFill>
                <a:latin typeface="Calibri"/>
                <a:cs typeface="Calibri"/>
              </a:rPr>
              <a:t>even after the boundary harmonization map had been </a:t>
            </a:r>
            <a:r>
              <a:rPr lang="en-GB" sz="1600" dirty="0" smtClean="0">
                <a:solidFill>
                  <a:srgbClr val="FEDE61"/>
                </a:solidFill>
                <a:latin typeface="Calibri"/>
                <a:cs typeface="Calibri"/>
              </a:rPr>
              <a:t>agreed and </a:t>
            </a:r>
            <a:r>
              <a:rPr lang="en-GB" sz="1600" dirty="0">
                <a:solidFill>
                  <a:srgbClr val="FEDE61"/>
                </a:solidFill>
                <a:latin typeface="Calibri"/>
                <a:cs typeface="Calibri"/>
              </a:rPr>
              <a:t>boundary trees </a:t>
            </a:r>
            <a:r>
              <a:rPr lang="en-GB" sz="1600" dirty="0" smtClean="0">
                <a:solidFill>
                  <a:srgbClr val="FEDE61"/>
                </a:solidFill>
                <a:latin typeface="Calibri"/>
                <a:cs typeface="Calibri"/>
              </a:rPr>
              <a:t>planted.</a:t>
            </a:r>
          </a:p>
          <a:p>
            <a:pPr marL="520700" lvl="1" indent="-228600"/>
            <a:r>
              <a:rPr lang="en-GB" sz="1600" dirty="0" smtClean="0">
                <a:solidFill>
                  <a:srgbClr val="FEDE61"/>
                </a:solidFill>
                <a:latin typeface="Calibri"/>
                <a:cs typeface="Calibri"/>
              </a:rPr>
              <a:t>In Liberia, one community impeached a leader found to be stealing money from the clan.</a:t>
            </a:r>
            <a:endParaRPr lang="en-US" sz="1600" dirty="0">
              <a:solidFill>
                <a:srgbClr val="FEDE61"/>
              </a:solidFill>
              <a:latin typeface="Calibri"/>
              <a:cs typeface="Calibri"/>
            </a:endParaRPr>
          </a:p>
        </p:txBody>
      </p:sp>
    </p:spTree>
    <p:extLst>
      <p:ext uri="{BB962C8B-B14F-4D97-AF65-F5344CB8AC3E}">
        <p14:creationId xmlns:p14="http://schemas.microsoft.com/office/powerpoint/2010/main" val="3364300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26" y="228600"/>
            <a:ext cx="8487522" cy="929949"/>
          </a:xfrm>
        </p:spPr>
        <p:txBody>
          <a:bodyPr>
            <a:noAutofit/>
          </a:bodyPr>
          <a:lstStyle/>
          <a:p>
            <a:pPr algn="ctr"/>
            <a:r>
              <a:rPr lang="en-US" sz="3200" dirty="0" smtClean="0">
                <a:solidFill>
                  <a:srgbClr val="FDEEC6"/>
                </a:solidFill>
                <a:latin typeface="Calibri" charset="0"/>
              </a:rPr>
              <a:t>Impact: Increased community participation in local land governance</a:t>
            </a:r>
            <a:endParaRPr lang="en-US" sz="3200" dirty="0">
              <a:solidFill>
                <a:srgbClr val="FCFBE7"/>
              </a:solidFill>
              <a:latin typeface="Calibri"/>
              <a:cs typeface="Calibri"/>
            </a:endParaRPr>
          </a:p>
        </p:txBody>
      </p:sp>
      <p:sp>
        <p:nvSpPr>
          <p:cNvPr id="5" name="Content Placeholder 4"/>
          <p:cNvSpPr>
            <a:spLocks noGrp="1"/>
          </p:cNvSpPr>
          <p:nvPr>
            <p:ph sz="quarter" idx="1"/>
          </p:nvPr>
        </p:nvSpPr>
        <p:spPr>
          <a:xfrm>
            <a:off x="198085" y="1619471"/>
            <a:ext cx="8785697" cy="5543329"/>
          </a:xfrm>
        </p:spPr>
        <p:txBody>
          <a:bodyPr/>
          <a:lstStyle/>
          <a:p>
            <a:endParaRPr lang="en-US" dirty="0" smtClean="0"/>
          </a:p>
          <a:p>
            <a:endParaRPr lang="en-US" dirty="0"/>
          </a:p>
        </p:txBody>
      </p:sp>
      <p:sp>
        <p:nvSpPr>
          <p:cNvPr id="7" name="TextBox 6"/>
          <p:cNvSpPr txBox="1"/>
          <p:nvPr/>
        </p:nvSpPr>
        <p:spPr>
          <a:xfrm>
            <a:off x="77988" y="1619471"/>
            <a:ext cx="9066012" cy="1600438"/>
          </a:xfrm>
          <a:prstGeom prst="rect">
            <a:avLst/>
          </a:prstGeom>
          <a:noFill/>
        </p:spPr>
        <p:txBody>
          <a:bodyPr wrap="square" rtlCol="0">
            <a:spAutoFit/>
          </a:bodyPr>
          <a:lstStyle/>
          <a:p>
            <a:pPr marL="171450" indent="-171450">
              <a:buFont typeface="Arial"/>
              <a:buChar char="•"/>
            </a:pPr>
            <a:r>
              <a:rPr lang="en-US" sz="2000" dirty="0" smtClean="0">
                <a:solidFill>
                  <a:srgbClr val="FDEEC6"/>
                </a:solidFill>
                <a:latin typeface="Calibri"/>
                <a:cs typeface="Calibri"/>
              </a:rPr>
              <a:t>Fostered </a:t>
            </a:r>
            <a:r>
              <a:rPr lang="en-US" sz="2000" dirty="0">
                <a:solidFill>
                  <a:srgbClr val="FDEEC6"/>
                </a:solidFill>
                <a:latin typeface="Calibri"/>
                <a:cs typeface="Calibri"/>
              </a:rPr>
              <a:t>direct participation by community members in </a:t>
            </a:r>
            <a:r>
              <a:rPr lang="en-US" sz="2000" dirty="0" smtClean="0">
                <a:solidFill>
                  <a:srgbClr val="FDEEC6"/>
                </a:solidFill>
                <a:latin typeface="Calibri"/>
                <a:cs typeface="Calibri"/>
              </a:rPr>
              <a:t>rule-making decisions </a:t>
            </a:r>
            <a:r>
              <a:rPr lang="en-US" sz="2000" dirty="0">
                <a:solidFill>
                  <a:srgbClr val="FDEEC6"/>
                </a:solidFill>
                <a:latin typeface="Calibri"/>
                <a:cs typeface="Calibri"/>
              </a:rPr>
              <a:t>previously </a:t>
            </a:r>
            <a:r>
              <a:rPr lang="en-US" sz="2000" dirty="0" smtClean="0">
                <a:solidFill>
                  <a:srgbClr val="FDEEC6"/>
                </a:solidFill>
                <a:latin typeface="Calibri"/>
                <a:cs typeface="Calibri"/>
              </a:rPr>
              <a:t>made only by </a:t>
            </a:r>
            <a:r>
              <a:rPr lang="en-US" sz="2000" dirty="0">
                <a:solidFill>
                  <a:srgbClr val="FDEEC6"/>
                </a:solidFill>
                <a:latin typeface="Calibri"/>
                <a:cs typeface="Calibri"/>
              </a:rPr>
              <a:t>customary and state </a:t>
            </a:r>
            <a:r>
              <a:rPr lang="en-US" sz="2000" dirty="0" smtClean="0">
                <a:solidFill>
                  <a:srgbClr val="FDEEC6"/>
                </a:solidFill>
                <a:latin typeface="Calibri"/>
                <a:cs typeface="Calibri"/>
              </a:rPr>
              <a:t>authorities. </a:t>
            </a:r>
            <a:endParaRPr lang="en-GB" sz="2000" dirty="0" smtClean="0">
              <a:latin typeface="Calibri"/>
              <a:cs typeface="Calibri"/>
            </a:endParaRPr>
          </a:p>
          <a:p>
            <a:pPr marL="171450" indent="-171450">
              <a:buFont typeface="Arial"/>
              <a:buChar char="•"/>
            </a:pPr>
            <a:r>
              <a:rPr lang="en-GB" sz="2000" dirty="0" smtClean="0">
                <a:solidFill>
                  <a:srgbClr val="FFF4CA"/>
                </a:solidFill>
                <a:latin typeface="Calibri"/>
                <a:cs typeface="Calibri"/>
              </a:rPr>
              <a:t>Supported </a:t>
            </a:r>
            <a:r>
              <a:rPr lang="en-GB" sz="2000" dirty="0">
                <a:solidFill>
                  <a:srgbClr val="FFF4CA"/>
                </a:solidFill>
                <a:latin typeface="Calibri"/>
                <a:cs typeface="Calibri"/>
              </a:rPr>
              <a:t>some transfer of decision-making </a:t>
            </a:r>
            <a:r>
              <a:rPr lang="en-GB" sz="2000" dirty="0" smtClean="0">
                <a:solidFill>
                  <a:srgbClr val="FFF4CA"/>
                </a:solidFill>
                <a:latin typeface="Calibri"/>
                <a:cs typeface="Calibri"/>
              </a:rPr>
              <a:t>power from </a:t>
            </a:r>
            <a:r>
              <a:rPr lang="en-GB" sz="2000" dirty="0">
                <a:solidFill>
                  <a:srgbClr val="FFF4CA"/>
                </a:solidFill>
                <a:latin typeface="Calibri"/>
                <a:cs typeface="Calibri"/>
              </a:rPr>
              <a:t>local customary and state leaders to the community members </a:t>
            </a:r>
            <a:r>
              <a:rPr lang="en-GB" sz="2000" dirty="0" smtClean="0">
                <a:solidFill>
                  <a:srgbClr val="FFF4CA"/>
                </a:solidFill>
                <a:latin typeface="Calibri"/>
                <a:cs typeface="Calibri"/>
              </a:rPr>
              <a:t>themselves</a:t>
            </a:r>
            <a:r>
              <a:rPr lang="en-US" sz="2000" dirty="0" smtClean="0">
                <a:solidFill>
                  <a:srgbClr val="FFF4CA"/>
                </a:solidFill>
                <a:latin typeface="Calibri"/>
                <a:cs typeface="Calibri"/>
              </a:rPr>
              <a:t>.                                           </a:t>
            </a:r>
            <a:r>
              <a:rPr lang="en-US" sz="1200" dirty="0" smtClean="0">
                <a:solidFill>
                  <a:schemeClr val="accent2">
                    <a:lumMod val="60000"/>
                    <a:lumOff val="40000"/>
                  </a:schemeClr>
                </a:solidFill>
                <a:latin typeface="Calibri"/>
                <a:cs typeface="Calibri"/>
              </a:rPr>
              <a:t>(Uganda Data)</a:t>
            </a:r>
            <a:endParaRPr lang="en-US" sz="1200" dirty="0">
              <a:solidFill>
                <a:schemeClr val="accent2">
                  <a:lumMod val="60000"/>
                  <a:lumOff val="40000"/>
                </a:schemeClr>
              </a:solidFill>
              <a:latin typeface="Calibri"/>
              <a:cs typeface="Calibri"/>
            </a:endParaRPr>
          </a:p>
          <a:p>
            <a:pPr marL="285750" indent="-285750">
              <a:buFont typeface="Arial"/>
              <a:buChar char="•"/>
            </a:pPr>
            <a:endParaRPr lang="en-US" dirty="0">
              <a:solidFill>
                <a:srgbClr val="FDEEC6"/>
              </a:solidFill>
              <a:latin typeface="Calibri"/>
              <a:cs typeface="Calibri"/>
            </a:endParaRPr>
          </a:p>
        </p:txBody>
      </p:sp>
      <p:pic>
        <p:nvPicPr>
          <p:cNvPr id="6" name="Picture 5" descr="Description: Uganda_Figure13.emf"/>
          <p:cNvPicPr/>
          <p:nvPr/>
        </p:nvPicPr>
        <p:blipFill>
          <a:blip r:embed="rId3">
            <a:extLst>
              <a:ext uri="{28A0092B-C50C-407E-A947-70E740481C1C}">
                <a14:useLocalDpi xmlns:a14="http://schemas.microsoft.com/office/drawing/2010/main"/>
              </a:ext>
            </a:extLst>
          </a:blip>
          <a:srcRect/>
          <a:stretch>
            <a:fillRect/>
          </a:stretch>
        </p:blipFill>
        <p:spPr bwMode="auto">
          <a:xfrm>
            <a:off x="278526" y="2961271"/>
            <a:ext cx="8622359" cy="3896729"/>
          </a:xfrm>
          <a:prstGeom prst="rect">
            <a:avLst/>
          </a:prstGeom>
          <a:noFill/>
          <a:ln>
            <a:noFill/>
          </a:ln>
        </p:spPr>
      </p:pic>
    </p:spTree>
    <p:extLst>
      <p:ext uri="{BB962C8B-B14F-4D97-AF65-F5344CB8AC3E}">
        <p14:creationId xmlns:p14="http://schemas.microsoft.com/office/powerpoint/2010/main" val="1694528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8053</TotalTime>
  <Words>1890</Words>
  <Application>Microsoft Office PowerPoint</Application>
  <PresentationFormat>On-screen Show (4:3)</PresentationFormat>
  <Paragraphs>117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DRAFTING BY-LAWS FOR COMMUNITY  LAND AND NATURAL RESOURCE MANAGEMENT:  Leveraging community land documentation processes to strengthen local governance and equity</vt:lpstr>
      <vt:lpstr>Project Partners</vt:lpstr>
      <vt:lpstr>Context</vt:lpstr>
      <vt:lpstr>General steps of community land documentation processes  (As facilitated during RCT in 60 communities in Liberia, Uganda and Mozambique from 2009-2011)</vt:lpstr>
      <vt:lpstr>Underlying assumptions</vt:lpstr>
      <vt:lpstr>Rigorous four-part process for drafting community by-laws</vt:lpstr>
      <vt:lpstr>Observations of the by-laws drafting process </vt:lpstr>
      <vt:lpstr>Impact: Increased downward accountability of leaders</vt:lpstr>
      <vt:lpstr>Impact: Increased community participation in local land governance</vt:lpstr>
      <vt:lpstr>Impact: Increased protections for women’s rights</vt:lpstr>
      <vt:lpstr>Impact: Increased conservation and sustainable natural resources management</vt:lpstr>
      <vt:lpstr>Mozambican findings underscore the importance  of by-laws drafting process</vt:lpstr>
      <vt:lpstr>1.5 years later: Are the by-laws holding?</vt:lpstr>
      <vt:lpstr>In conclusion:</vt:lpstr>
      <vt:lpstr>How to best facilitate the by-laws drafting process?</vt:lpstr>
    </vt:vector>
  </TitlesOfParts>
  <Company>Namati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Knight</dc:creator>
  <cp:lastModifiedBy>Luciana Debenedetti</cp:lastModifiedBy>
  <cp:revision>344</cp:revision>
  <dcterms:created xsi:type="dcterms:W3CDTF">2012-04-19T22:50:23Z</dcterms:created>
  <dcterms:modified xsi:type="dcterms:W3CDTF">2013-08-15T13:35:55Z</dcterms:modified>
</cp:coreProperties>
</file>